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27.jp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sldIdLst>
    <p:sldId id="305" r:id="rId2"/>
    <p:sldId id="258" r:id="rId3"/>
    <p:sldId id="313" r:id="rId4"/>
    <p:sldId id="316" r:id="rId5"/>
    <p:sldId id="314" r:id="rId6"/>
    <p:sldId id="317" r:id="rId7"/>
    <p:sldId id="320" r:id="rId8"/>
    <p:sldId id="306" r:id="rId9"/>
    <p:sldId id="275" r:id="rId10"/>
    <p:sldId id="276" r:id="rId11"/>
    <p:sldId id="277" r:id="rId12"/>
    <p:sldId id="278" r:id="rId13"/>
    <p:sldId id="279" r:id="rId14"/>
    <p:sldId id="280" r:id="rId15"/>
    <p:sldId id="281" r:id="rId16"/>
    <p:sldId id="282" r:id="rId17"/>
    <p:sldId id="322" r:id="rId18"/>
    <p:sldId id="271" r:id="rId19"/>
    <p:sldId id="327" r:id="rId20"/>
    <p:sldId id="328" r:id="rId21"/>
    <p:sldId id="4546" r:id="rId22"/>
    <p:sldId id="4547" r:id="rId23"/>
    <p:sldId id="4548" r:id="rId24"/>
    <p:sldId id="318" r:id="rId25"/>
    <p:sldId id="319" r:id="rId26"/>
    <p:sldId id="274" r:id="rId27"/>
    <p:sldId id="1617" r:id="rId28"/>
    <p:sldId id="283" r:id="rId29"/>
    <p:sldId id="284" r:id="rId30"/>
    <p:sldId id="289" r:id="rId31"/>
    <p:sldId id="294" r:id="rId32"/>
    <p:sldId id="295" r:id="rId33"/>
    <p:sldId id="321" r:id="rId34"/>
    <p:sldId id="309" r:id="rId35"/>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EEC182A-4538-C048-AE53-FC9D8A6301BE}">
          <p14:sldIdLst>
            <p14:sldId id="305"/>
            <p14:sldId id="258"/>
            <p14:sldId id="313"/>
            <p14:sldId id="316"/>
            <p14:sldId id="314"/>
            <p14:sldId id="317"/>
            <p14:sldId id="320"/>
            <p14:sldId id="306"/>
            <p14:sldId id="275"/>
            <p14:sldId id="276"/>
            <p14:sldId id="277"/>
            <p14:sldId id="278"/>
            <p14:sldId id="279"/>
            <p14:sldId id="280"/>
            <p14:sldId id="281"/>
            <p14:sldId id="282"/>
            <p14:sldId id="322"/>
            <p14:sldId id="271"/>
            <p14:sldId id="327"/>
            <p14:sldId id="328"/>
            <p14:sldId id="4546"/>
            <p14:sldId id="4547"/>
            <p14:sldId id="4548"/>
            <p14:sldId id="318"/>
            <p14:sldId id="319"/>
            <p14:sldId id="274"/>
            <p14:sldId id="1617"/>
            <p14:sldId id="283"/>
            <p14:sldId id="284"/>
            <p14:sldId id="289"/>
            <p14:sldId id="294"/>
            <p14:sldId id="295"/>
            <p14:sldId id="321"/>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2BD9"/>
    <a:srgbClr val="536497"/>
    <a:srgbClr val="797EC0"/>
    <a:srgbClr val="616B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13"/>
    <p:restoredTop sz="78916" autoAdjust="0"/>
  </p:normalViewPr>
  <p:slideViewPr>
    <p:cSldViewPr snapToGrid="0" snapToObjects="1">
      <p:cViewPr varScale="1">
        <p:scale>
          <a:sx n="114" d="100"/>
          <a:sy n="114" d="100"/>
        </p:scale>
        <p:origin x="1632" y="9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chemeClr val="tx2"/>
              </a:solidFill>
              <a:ln w="19050">
                <a:solidFill>
                  <a:schemeClr val="tx2"/>
                </a:solidFill>
              </a:ln>
              <a:effectLst/>
            </c:spPr>
            <c:extLst>
              <c:ext xmlns:c16="http://schemas.microsoft.com/office/drawing/2014/chart" uri="{C3380CC4-5D6E-409C-BE32-E72D297353CC}">
                <c16:uniqueId val="{00000001-5D89-4B39-AF0D-0FA9DEB126E7}"/>
              </c:ext>
            </c:extLst>
          </c:dPt>
          <c:dPt>
            <c:idx val="1"/>
            <c:bubble3D val="0"/>
            <c:spPr>
              <a:solidFill>
                <a:schemeClr val="accent2"/>
              </a:solidFill>
              <a:ln w="19050">
                <a:solidFill>
                  <a:schemeClr val="accent2"/>
                </a:solidFill>
              </a:ln>
              <a:effectLst/>
            </c:spPr>
            <c:extLst>
              <c:ext xmlns:c16="http://schemas.microsoft.com/office/drawing/2014/chart" uri="{C3380CC4-5D6E-409C-BE32-E72D297353CC}">
                <c16:uniqueId val="{00000003-5D89-4B39-AF0D-0FA9DEB126E7}"/>
              </c:ext>
            </c:extLst>
          </c:dPt>
          <c:cat>
            <c:strRef>
              <c:f>Sheet1!$A$2:$A$3</c:f>
              <c:strCache>
                <c:ptCount val="2"/>
                <c:pt idx="0">
                  <c:v>1st Qtr</c:v>
                </c:pt>
                <c:pt idx="1">
                  <c:v>2nd Qtr</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4-5D89-4B39-AF0D-0FA9DEB126E7}"/>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chemeClr val="tx2"/>
              </a:solidFill>
              <a:ln w="19050">
                <a:solidFill>
                  <a:srgbClr val="7FA5DD"/>
                </a:solidFill>
              </a:ln>
              <a:effectLst/>
            </c:spPr>
            <c:extLst>
              <c:ext xmlns:c16="http://schemas.microsoft.com/office/drawing/2014/chart" uri="{C3380CC4-5D6E-409C-BE32-E72D297353CC}">
                <c16:uniqueId val="{00000001-74A5-42FB-9F70-4EFC57545BF3}"/>
              </c:ext>
            </c:extLst>
          </c:dPt>
          <c:dPt>
            <c:idx val="1"/>
            <c:bubble3D val="0"/>
            <c:spPr>
              <a:solidFill>
                <a:schemeClr val="accent2"/>
              </a:solidFill>
              <a:ln w="19050">
                <a:solidFill>
                  <a:schemeClr val="accent2"/>
                </a:solidFill>
              </a:ln>
              <a:effectLst/>
            </c:spPr>
            <c:extLst>
              <c:ext xmlns:c16="http://schemas.microsoft.com/office/drawing/2014/chart" uri="{C3380CC4-5D6E-409C-BE32-E72D297353CC}">
                <c16:uniqueId val="{00000003-74A5-42FB-9F70-4EFC57545BF3}"/>
              </c:ext>
            </c:extLst>
          </c:dPt>
          <c:cat>
            <c:strRef>
              <c:f>Sheet1!$A$2:$A$3</c:f>
              <c:strCache>
                <c:ptCount val="2"/>
                <c:pt idx="0">
                  <c:v>1st Qtr</c:v>
                </c:pt>
                <c:pt idx="1">
                  <c:v>2nd Qtr</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74A5-42FB-9F70-4EFC57545BF3}"/>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3EFD7D-B38E-DF46-A28E-651C72079A54}" type="datetimeFigureOut">
              <a:rPr kumimoji="1" lang="zh-CN" altLang="en-US" smtClean="0"/>
              <a:t>2020/1/6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C9E998-47EC-4346-8346-2FAAD9517AAC}" type="slidenum">
              <a:rPr kumimoji="1" lang="zh-CN" altLang="en-US" smtClean="0"/>
              <a:t>‹#›</a:t>
            </a:fld>
            <a:endParaRPr kumimoji="1" lang="zh-CN" altLang="en-US"/>
          </a:p>
        </p:txBody>
      </p:sp>
    </p:spTree>
    <p:extLst>
      <p:ext uri="{BB962C8B-B14F-4D97-AF65-F5344CB8AC3E}">
        <p14:creationId xmlns:p14="http://schemas.microsoft.com/office/powerpoint/2010/main" val="41101837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1</a:t>
            </a:fld>
            <a:endParaRPr kumimoji="1" lang="zh-CN" altLang="en-US"/>
          </a:p>
        </p:txBody>
      </p:sp>
    </p:spTree>
    <p:extLst>
      <p:ext uri="{BB962C8B-B14F-4D97-AF65-F5344CB8AC3E}">
        <p14:creationId xmlns:p14="http://schemas.microsoft.com/office/powerpoint/2010/main" val="2901275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950464">
              <a:spcAft>
                <a:spcPts val="346"/>
              </a:spcAft>
              <a:defRPr/>
            </a:pPr>
            <a:r>
              <a:rPr lang="en-US" altLang="zh-CN" sz="1100" dirty="0" err="1"/>
              <a:t>为什么</a:t>
            </a:r>
            <a:r>
              <a:rPr lang="en-US" altLang="zh-CN" sz="1100" dirty="0"/>
              <a:t> Kubernetes </a:t>
            </a:r>
            <a:r>
              <a:rPr lang="en-US" altLang="zh-CN" sz="1100" dirty="0" err="1"/>
              <a:t>赢了</a:t>
            </a:r>
            <a:r>
              <a:rPr lang="en-US" altLang="zh-CN" sz="1100" dirty="0"/>
              <a:t>？</a:t>
            </a:r>
          </a:p>
          <a:p>
            <a:r>
              <a:rPr lang="en-US" altLang="zh-CN" sz="2000" dirty="0"/>
              <a:t>直到大约18月前, Docker Swarm </a:t>
            </a:r>
            <a:r>
              <a:rPr lang="zh-CN" altLang="en-US" sz="2000" dirty="0"/>
              <a:t>还</a:t>
            </a:r>
            <a:r>
              <a:rPr lang="en-US" altLang="zh-CN" sz="2000" dirty="0" err="1"/>
              <a:t>是有竞争力的</a:t>
            </a:r>
            <a:endParaRPr lang="en-US" altLang="zh-CN" sz="2000" dirty="0"/>
          </a:p>
          <a:p>
            <a:endParaRPr lang="en-US" altLang="zh-CN" sz="2000" dirty="0"/>
          </a:p>
          <a:p>
            <a:r>
              <a:rPr lang="en-US" altLang="zh-CN" sz="2000" dirty="0"/>
              <a:t>Kubernetes 开始在2016年底拉开距离</a:t>
            </a:r>
          </a:p>
          <a:p>
            <a:r>
              <a:rPr lang="en-US" altLang="zh-CN" sz="2000" dirty="0" err="1"/>
              <a:t>现在</a:t>
            </a:r>
            <a:r>
              <a:rPr lang="en-US" altLang="zh-CN" sz="2000" dirty="0"/>
              <a:t>, </a:t>
            </a:r>
            <a:r>
              <a:rPr lang="en-US" altLang="zh-CN" sz="2000" dirty="0" err="1"/>
              <a:t>所有云提供商提供托管</a:t>
            </a:r>
            <a:r>
              <a:rPr lang="en-US" altLang="zh-CN" sz="2000" dirty="0"/>
              <a:t> Kubernetes </a:t>
            </a:r>
            <a:r>
              <a:rPr lang="en-US" altLang="zh-CN" sz="2000" dirty="0" err="1"/>
              <a:t>服务</a:t>
            </a:r>
            <a:r>
              <a:rPr lang="en-US" altLang="zh-CN" sz="2000" dirty="0"/>
              <a:t>, </a:t>
            </a:r>
            <a:r>
              <a:rPr lang="en-US" altLang="zh-CN" sz="2000" dirty="0" err="1"/>
              <a:t>甚至Docker和</a:t>
            </a:r>
            <a:r>
              <a:rPr lang="en-US" altLang="zh-CN" sz="2000" dirty="0"/>
              <a:t> DC/OS </a:t>
            </a:r>
            <a:r>
              <a:rPr lang="en-US" altLang="zh-CN" sz="2000" dirty="0" err="1"/>
              <a:t>集成</a:t>
            </a:r>
            <a:r>
              <a:rPr lang="en-US" altLang="zh-CN" sz="2000" dirty="0"/>
              <a:t> Kubernetes</a:t>
            </a:r>
          </a:p>
          <a:p>
            <a:r>
              <a:rPr lang="en-US" altLang="zh-CN" sz="2000" dirty="0" err="1"/>
              <a:t>为什么</a:t>
            </a:r>
            <a:r>
              <a:rPr lang="en-US" altLang="zh-CN" sz="2000" dirty="0"/>
              <a:t>？</a:t>
            </a:r>
          </a:p>
          <a:p>
            <a:pPr lvl="1"/>
            <a:r>
              <a:rPr lang="en-US" altLang="zh-CN" sz="2000" b="1" dirty="0" err="1"/>
              <a:t>社区</a:t>
            </a:r>
            <a:r>
              <a:rPr lang="en-US" altLang="zh-CN" sz="2000" dirty="0"/>
              <a:t>: </a:t>
            </a:r>
            <a:r>
              <a:rPr lang="en-US" altLang="zh-CN" sz="2000" dirty="0" err="1"/>
              <a:t>项目被捐赠给一个</a:t>
            </a:r>
            <a:r>
              <a:rPr lang="en-US" altLang="zh-CN" sz="2000" dirty="0"/>
              <a:t> OSS </a:t>
            </a:r>
            <a:r>
              <a:rPr lang="en-US" altLang="zh-CN" sz="2000" dirty="0" err="1"/>
              <a:t>基金会</a:t>
            </a:r>
            <a:r>
              <a:rPr lang="en-US" altLang="zh-CN" sz="2000" dirty="0"/>
              <a:t> (</a:t>
            </a:r>
            <a:r>
              <a:rPr lang="en-US" altLang="zh-CN" sz="2000" dirty="0" err="1"/>
              <a:t>云计算原生计算基金会</a:t>
            </a:r>
            <a:r>
              <a:rPr lang="en-US" altLang="zh-CN" sz="2000" dirty="0"/>
              <a:t>) </a:t>
            </a:r>
            <a:r>
              <a:rPr lang="en-US" altLang="zh-CN" sz="2000" dirty="0" err="1"/>
              <a:t>很早就和其他主要的球员</a:t>
            </a:r>
            <a:r>
              <a:rPr lang="en-US" altLang="zh-CN" sz="2000" dirty="0"/>
              <a:t> (</a:t>
            </a:r>
            <a:r>
              <a:rPr lang="en-US" altLang="zh-CN" sz="2000" dirty="0" err="1"/>
              <a:t>尤其是红帽</a:t>
            </a:r>
            <a:r>
              <a:rPr lang="en-US" altLang="zh-CN" sz="2000" dirty="0"/>
              <a:t>) </a:t>
            </a:r>
            <a:r>
              <a:rPr lang="en-US" altLang="zh-CN" sz="2000" dirty="0" err="1"/>
              <a:t>参与了早期</a:t>
            </a:r>
            <a:r>
              <a:rPr lang="en-US" altLang="zh-CN" sz="2000" dirty="0"/>
              <a:t>, </a:t>
            </a:r>
            <a:r>
              <a:rPr lang="en-US" altLang="zh-CN" sz="2000" dirty="0" err="1"/>
              <a:t>从它的谷歌根分离</a:t>
            </a:r>
            <a:r>
              <a:rPr lang="en-US" altLang="zh-CN" sz="2000" dirty="0"/>
              <a:t>, </a:t>
            </a:r>
            <a:r>
              <a:rPr lang="en-US" altLang="zh-CN" sz="2000" dirty="0" err="1"/>
              <a:t>并避免锁定关注</a:t>
            </a:r>
            <a:endParaRPr lang="en-US" altLang="zh-CN" sz="2000" dirty="0"/>
          </a:p>
          <a:p>
            <a:pPr lvl="1"/>
            <a:r>
              <a:rPr lang="en-US" altLang="zh-CN" sz="2000" b="1" dirty="0" err="1"/>
              <a:t>容器-本机</a:t>
            </a:r>
            <a:r>
              <a:rPr lang="en-US" altLang="zh-CN" sz="2000" dirty="0"/>
              <a:t>: </a:t>
            </a:r>
            <a:r>
              <a:rPr lang="en-US" altLang="zh-CN" sz="2000" dirty="0" err="1"/>
              <a:t>一些协调器</a:t>
            </a:r>
            <a:r>
              <a:rPr lang="en-US" altLang="zh-CN" sz="2000" dirty="0"/>
              <a:t> (即 DC/OS) </a:t>
            </a:r>
            <a:r>
              <a:rPr lang="en-US" altLang="zh-CN" sz="2000" dirty="0" err="1"/>
              <a:t>将容器添加到现有的调度技术中</a:t>
            </a:r>
            <a:r>
              <a:rPr lang="en-US" altLang="zh-CN" sz="2000" dirty="0"/>
              <a:t>, </a:t>
            </a:r>
            <a:r>
              <a:rPr lang="en-US" altLang="zh-CN" sz="2000" dirty="0" err="1"/>
              <a:t>这是更灵活的</a:t>
            </a:r>
            <a:r>
              <a:rPr lang="en-US" altLang="zh-CN" sz="2000" dirty="0"/>
              <a:t>, </a:t>
            </a:r>
            <a:r>
              <a:rPr lang="en-US" altLang="zh-CN" sz="2000" dirty="0" err="1"/>
              <a:t>但可以感觉到</a:t>
            </a:r>
            <a:r>
              <a:rPr lang="en-US" altLang="zh-CN" sz="2000" dirty="0"/>
              <a:t> "</a:t>
            </a:r>
            <a:r>
              <a:rPr lang="en-US" altLang="zh-CN" sz="2000" dirty="0" err="1"/>
              <a:t>附加</a:t>
            </a:r>
            <a:r>
              <a:rPr lang="en-US" altLang="zh-CN" sz="2000" dirty="0"/>
              <a:t>"</a:t>
            </a:r>
          </a:p>
          <a:p>
            <a:pPr lvl="1"/>
            <a:r>
              <a:rPr lang="en-US" altLang="zh-CN" sz="2000" b="1" dirty="0" err="1"/>
              <a:t>以规模所学的最佳实践为基础</a:t>
            </a:r>
            <a:r>
              <a:rPr lang="en-US" altLang="zh-CN" sz="2000" dirty="0"/>
              <a:t>: Kubernetes </a:t>
            </a:r>
            <a:r>
              <a:rPr lang="en-US" altLang="zh-CN" sz="2000" dirty="0" err="1"/>
              <a:t>的灵感来自谷歌的内部调度员博格</a:t>
            </a:r>
            <a:r>
              <a:rPr lang="en-US" altLang="zh-CN" sz="2000" dirty="0"/>
              <a:t>, </a:t>
            </a:r>
            <a:r>
              <a:rPr lang="en-US" altLang="zh-CN" sz="2000" dirty="0" err="1"/>
              <a:t>并将从中获得的知识融入其中。其他项目</a:t>
            </a:r>
            <a:r>
              <a:rPr lang="en-US" altLang="zh-CN" sz="2000" dirty="0"/>
              <a:t> (</a:t>
            </a:r>
            <a:r>
              <a:rPr lang="en-US" altLang="zh-CN" sz="2000" dirty="0" err="1"/>
              <a:t>尤其是蜂群</a:t>
            </a:r>
            <a:r>
              <a:rPr lang="en-US" altLang="zh-CN" sz="2000" dirty="0"/>
              <a:t>) </a:t>
            </a:r>
            <a:r>
              <a:rPr lang="en-US" altLang="zh-CN" sz="2000" dirty="0" err="1"/>
              <a:t>没有这样的成熟度</a:t>
            </a:r>
            <a:r>
              <a:rPr lang="en-US" altLang="zh-CN" sz="2000" dirty="0"/>
              <a:t>。</a:t>
            </a:r>
          </a:p>
          <a:p>
            <a:pPr defTabSz="950464">
              <a:spcAft>
                <a:spcPts val="346"/>
              </a:spcAft>
              <a:defRPr/>
            </a:pPr>
            <a:endParaRPr lang="en-US" altLang="zh-CN" sz="1100" dirty="0"/>
          </a:p>
          <a:p>
            <a:r>
              <a:rPr lang="en-US" altLang="zh-CN" sz="1100" dirty="0" err="1"/>
              <a:t>为什么</a:t>
            </a:r>
            <a:r>
              <a:rPr lang="en-US" altLang="zh-CN" sz="1100" dirty="0"/>
              <a:t> Kubernetes </a:t>
            </a:r>
            <a:r>
              <a:rPr lang="en-US" altLang="zh-CN" sz="1100" dirty="0" err="1"/>
              <a:t>赢了其实并不重要</a:t>
            </a:r>
            <a:endParaRPr lang="en-US" altLang="zh-CN" sz="1100" dirty="0"/>
          </a:p>
          <a:p>
            <a:r>
              <a:rPr lang="en-US" altLang="zh-CN" sz="1100" dirty="0" err="1"/>
              <a:t>它的网络效应现在如此强大</a:t>
            </a:r>
            <a:r>
              <a:rPr lang="en-US" altLang="zh-CN" sz="1100" dirty="0"/>
              <a:t>, </a:t>
            </a:r>
            <a:r>
              <a:rPr lang="en-US" altLang="zh-CN" sz="1100" dirty="0" err="1"/>
              <a:t>以至于竞争对手们正在努力保持相关</a:t>
            </a:r>
            <a:r>
              <a:rPr lang="en-US" altLang="zh-CN" sz="1100" dirty="0"/>
              <a:t>, </a:t>
            </a:r>
            <a:r>
              <a:rPr lang="en-US" altLang="zh-CN" sz="1100" dirty="0" err="1"/>
              <a:t>即使他们在某些方面客观地</a:t>
            </a:r>
            <a:r>
              <a:rPr lang="en-US" altLang="zh-CN" sz="1100" dirty="0"/>
              <a:t> ' </a:t>
            </a:r>
            <a:r>
              <a:rPr lang="en-US" altLang="zh-CN" sz="1100" dirty="0" err="1"/>
              <a:t>更好</a:t>
            </a:r>
            <a:r>
              <a:rPr lang="en-US" altLang="zh-CN" sz="1100" dirty="0"/>
              <a:t> '。</a:t>
            </a:r>
          </a:p>
          <a:p>
            <a:pPr defTabSz="950464">
              <a:spcAft>
                <a:spcPts val="346"/>
              </a:spcAft>
              <a:defRPr/>
            </a:pPr>
            <a:endParaRPr lang="en-US" altLang="zh-CN" sz="1100" dirty="0"/>
          </a:p>
          <a:p>
            <a:endParaRPr lang="en-US" altLang="zh-CN" dirty="0"/>
          </a:p>
          <a:p>
            <a:endParaRPr lang="zh-CN" altLang="en-US" dirty="0"/>
          </a:p>
        </p:txBody>
      </p:sp>
    </p:spTree>
    <p:extLst>
      <p:ext uri="{BB962C8B-B14F-4D97-AF65-F5344CB8AC3E}">
        <p14:creationId xmlns:p14="http://schemas.microsoft.com/office/powerpoint/2010/main" val="3774732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26116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在这次以 </a:t>
            </a:r>
            <a:r>
              <a:rPr lang="en-US" altLang="zh-CN" dirty="0"/>
              <a:t>Kubernetes </a:t>
            </a:r>
            <a:r>
              <a:rPr lang="zh-CN" altLang="en-US" dirty="0"/>
              <a:t>为代表的基础设施领域的演进过程中，总是伴随着一个重要的关键词，那就是应用基础设施能力的“下沉”。</a:t>
            </a:r>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24</a:t>
            </a:fld>
            <a:endParaRPr kumimoji="1" lang="zh-CN" altLang="en-US"/>
          </a:p>
        </p:txBody>
      </p:sp>
    </p:spTree>
    <p:extLst>
      <p:ext uri="{BB962C8B-B14F-4D97-AF65-F5344CB8AC3E}">
        <p14:creationId xmlns:p14="http://schemas.microsoft.com/office/powerpoint/2010/main" val="2414160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25</a:t>
            </a:fld>
            <a:endParaRPr kumimoji="1" lang="zh-CN" altLang="en-US"/>
          </a:p>
        </p:txBody>
      </p:sp>
    </p:spTree>
    <p:extLst>
      <p:ext uri="{BB962C8B-B14F-4D97-AF65-F5344CB8AC3E}">
        <p14:creationId xmlns:p14="http://schemas.microsoft.com/office/powerpoint/2010/main" val="3056153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1424032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30</a:t>
            </a:fld>
            <a:endParaRPr kumimoji="1" lang="zh-CN" altLang="en-US"/>
          </a:p>
        </p:txBody>
      </p:sp>
    </p:spTree>
    <p:extLst>
      <p:ext uri="{BB962C8B-B14F-4D97-AF65-F5344CB8AC3E}">
        <p14:creationId xmlns:p14="http://schemas.microsoft.com/office/powerpoint/2010/main" val="2891008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TKE Mesh</a:t>
            </a:r>
            <a:r>
              <a:rPr lang="zh-CN" altLang="en-US" dirty="0"/>
              <a:t>实现了服务网格的开箱即用、全面管控等目标。在提供了网格创建、控制面组件升级与伸缩等能力的基础上，覆盖了服务从创建，更新到销毁等生命周期所需要的全套服务治理能力。</a:t>
            </a:r>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33</a:t>
            </a:fld>
            <a:endParaRPr kumimoji="1" lang="zh-CN" altLang="en-US"/>
          </a:p>
        </p:txBody>
      </p:sp>
    </p:spTree>
    <p:extLst>
      <p:ext uri="{BB962C8B-B14F-4D97-AF65-F5344CB8AC3E}">
        <p14:creationId xmlns:p14="http://schemas.microsoft.com/office/powerpoint/2010/main" val="1414361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34</a:t>
            </a:fld>
            <a:endParaRPr kumimoji="1" lang="zh-CN" altLang="en-US"/>
          </a:p>
        </p:txBody>
      </p:sp>
    </p:spTree>
    <p:extLst>
      <p:ext uri="{BB962C8B-B14F-4D97-AF65-F5344CB8AC3E}">
        <p14:creationId xmlns:p14="http://schemas.microsoft.com/office/powerpoint/2010/main" val="2947232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altLang="zh-CN" sz="900" kern="1200" dirty="0">
                <a:solidFill>
                  <a:schemeClr val="tx1"/>
                </a:solidFill>
                <a:effectLst/>
                <a:latin typeface="+mn-lt"/>
                <a:ea typeface="+mn-ea"/>
                <a:cs typeface="+mn-cs"/>
              </a:rPr>
              <a:t>2019 </a:t>
            </a:r>
            <a:r>
              <a:rPr lang="zh-CN" altLang="zh-CN" sz="900" kern="1200" dirty="0">
                <a:solidFill>
                  <a:schemeClr val="tx1"/>
                </a:solidFill>
                <a:effectLst/>
                <a:latin typeface="+mn-lt"/>
                <a:ea typeface="+mn-ea"/>
                <a:cs typeface="+mn-cs"/>
              </a:rPr>
              <a:t>年，还是有很多人会对</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云原生</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充满了疑惑甚至误解。这想必也是为何我们一直能够在不同场合听到关于云原生的各种不同定义的原因所在。有人说，云原生就是</a:t>
            </a:r>
            <a:r>
              <a:rPr lang="en-US" altLang="zh-CN" sz="900" kern="1200" dirty="0">
                <a:solidFill>
                  <a:schemeClr val="tx1"/>
                </a:solidFill>
                <a:effectLst/>
                <a:latin typeface="+mn-lt"/>
                <a:ea typeface="+mn-ea"/>
                <a:cs typeface="+mn-cs"/>
              </a:rPr>
              <a:t> Kubernetes </a:t>
            </a:r>
            <a:r>
              <a:rPr lang="zh-CN" altLang="zh-CN" sz="900" kern="1200" dirty="0">
                <a:solidFill>
                  <a:schemeClr val="tx1"/>
                </a:solidFill>
                <a:effectLst/>
                <a:latin typeface="+mn-lt"/>
                <a:ea typeface="+mn-ea"/>
                <a:cs typeface="+mn-cs"/>
              </a:rPr>
              <a:t>和容器；也有人说，云原生就是</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弹性可扩展</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；还有人说，云原生就是</a:t>
            </a:r>
            <a:r>
              <a:rPr lang="en-US" altLang="zh-CN" sz="900" kern="1200" dirty="0">
                <a:solidFill>
                  <a:schemeClr val="tx1"/>
                </a:solidFill>
                <a:effectLst/>
                <a:latin typeface="+mn-lt"/>
                <a:ea typeface="+mn-ea"/>
                <a:cs typeface="+mn-cs"/>
              </a:rPr>
              <a:t> Serverless </a:t>
            </a:r>
            <a:r>
              <a:rPr lang="zh-CN" altLang="zh-CN" sz="900" kern="1200" dirty="0">
                <a:solidFill>
                  <a:schemeClr val="tx1"/>
                </a:solidFill>
                <a:effectLst/>
                <a:latin typeface="+mn-lt"/>
                <a:ea typeface="+mn-ea"/>
                <a:cs typeface="+mn-cs"/>
              </a:rPr>
              <a:t>；</a:t>
            </a:r>
          </a:p>
          <a:p>
            <a:pPr fontAlgn="base"/>
            <a:endParaRPr lang="en-US" altLang="zh-CN" sz="900" b="0" i="0" kern="1200" dirty="0">
              <a:solidFill>
                <a:schemeClr val="tx1"/>
              </a:solidFill>
              <a:effectLst/>
              <a:latin typeface="+mn-lt"/>
              <a:ea typeface="+mn-ea"/>
              <a:cs typeface="+mn-cs"/>
            </a:endParaRPr>
          </a:p>
          <a:p>
            <a:pPr fontAlgn="base"/>
            <a:endParaRPr lang="en-US" altLang="zh-CN" sz="900" b="0" i="0" kern="1200" dirty="0">
              <a:solidFill>
                <a:schemeClr val="tx1"/>
              </a:solidFill>
              <a:effectLst/>
              <a:latin typeface="+mn-lt"/>
              <a:ea typeface="+mn-ea"/>
              <a:cs typeface="+mn-cs"/>
            </a:endParaRPr>
          </a:p>
          <a:p>
            <a:pPr fontAlgn="base"/>
            <a:r>
              <a:rPr lang="en-US" altLang="zh-CN" sz="900" b="0" i="0" kern="1200" dirty="0">
                <a:solidFill>
                  <a:schemeClr val="tx1"/>
                </a:solidFill>
                <a:effectLst/>
                <a:latin typeface="+mn-lt"/>
                <a:ea typeface="+mn-ea"/>
                <a:cs typeface="+mn-cs"/>
              </a:rPr>
              <a:t>1</a:t>
            </a:r>
            <a:r>
              <a:rPr lang="zh-CN" altLang="en-US" sz="900" b="0" i="0" kern="1200" dirty="0">
                <a:solidFill>
                  <a:schemeClr val="tx1"/>
                </a:solidFill>
                <a:effectLst/>
                <a:latin typeface="+mn-lt"/>
                <a:ea typeface="+mn-ea"/>
                <a:cs typeface="+mn-cs"/>
              </a:rPr>
              <a:t>、所有团队的程序模块都要通过</a:t>
            </a:r>
            <a:r>
              <a:rPr lang="en-US" altLang="zh-CN" sz="900" b="0" i="0" kern="1200" dirty="0" err="1">
                <a:solidFill>
                  <a:schemeClr val="tx1"/>
                </a:solidFill>
                <a:effectLst/>
                <a:latin typeface="+mn-lt"/>
                <a:ea typeface="+mn-ea"/>
                <a:cs typeface="+mn-cs"/>
              </a:rPr>
              <a:t>WebService</a:t>
            </a:r>
            <a:r>
              <a:rPr lang="zh-CN" altLang="en-US" sz="900" b="0" i="0" kern="1200" dirty="0">
                <a:solidFill>
                  <a:schemeClr val="tx1"/>
                </a:solidFill>
                <a:effectLst/>
                <a:latin typeface="+mn-lt"/>
                <a:ea typeface="+mn-ea"/>
                <a:cs typeface="+mn-cs"/>
              </a:rPr>
              <a:t>接口将其数据与功能开放出来</a:t>
            </a:r>
          </a:p>
          <a:p>
            <a:pPr fontAlgn="base"/>
            <a:r>
              <a:rPr lang="en-US" altLang="zh-CN" sz="900" b="0" i="0" kern="1200" dirty="0">
                <a:solidFill>
                  <a:schemeClr val="tx1"/>
                </a:solidFill>
                <a:effectLst/>
                <a:latin typeface="+mn-lt"/>
                <a:ea typeface="+mn-ea"/>
                <a:cs typeface="+mn-cs"/>
              </a:rPr>
              <a:t>2</a:t>
            </a:r>
            <a:r>
              <a:rPr lang="zh-CN" altLang="en-US" sz="900" b="0" i="0" kern="1200" dirty="0">
                <a:solidFill>
                  <a:schemeClr val="tx1"/>
                </a:solidFill>
                <a:effectLst/>
                <a:latin typeface="+mn-lt"/>
                <a:ea typeface="+mn-ea"/>
                <a:cs typeface="+mn-cs"/>
              </a:rPr>
              <a:t>、团队间程序模块的信息通信，只能通过这些接口进行。其他形式一概不允许：不能用动态链接库、不能读取其他团队数据库、不能试用共享内存、不能试用别人模块的后门，唯一允许的通信方式只有调用</a:t>
            </a:r>
            <a:r>
              <a:rPr lang="en-US" altLang="zh-CN" sz="900" b="0" i="0" kern="1200" dirty="0" err="1">
                <a:solidFill>
                  <a:schemeClr val="tx1"/>
                </a:solidFill>
                <a:effectLst/>
                <a:latin typeface="+mn-lt"/>
                <a:ea typeface="+mn-ea"/>
                <a:cs typeface="+mn-cs"/>
              </a:rPr>
              <a:t>WebService</a:t>
            </a:r>
            <a:r>
              <a:rPr lang="zh-CN" altLang="en-US" sz="900" b="0" i="0" kern="1200" dirty="0">
                <a:solidFill>
                  <a:schemeClr val="tx1"/>
                </a:solidFill>
                <a:effectLst/>
                <a:latin typeface="+mn-lt"/>
                <a:ea typeface="+mn-ea"/>
                <a:cs typeface="+mn-cs"/>
              </a:rPr>
              <a:t>。</a:t>
            </a:r>
          </a:p>
          <a:p>
            <a:pPr fontAlgn="base"/>
            <a:r>
              <a:rPr lang="en-US" altLang="zh-CN" sz="900" b="0" i="0" kern="1200" dirty="0">
                <a:solidFill>
                  <a:schemeClr val="tx1"/>
                </a:solidFill>
                <a:effectLst/>
                <a:latin typeface="+mn-lt"/>
                <a:ea typeface="+mn-ea"/>
                <a:cs typeface="+mn-cs"/>
              </a:rPr>
              <a:t>3</a:t>
            </a:r>
            <a:r>
              <a:rPr lang="zh-CN" altLang="en-US" sz="900" b="0" i="0" kern="1200" dirty="0">
                <a:solidFill>
                  <a:schemeClr val="tx1"/>
                </a:solidFill>
                <a:effectLst/>
                <a:latin typeface="+mn-lt"/>
                <a:ea typeface="+mn-ea"/>
                <a:cs typeface="+mn-cs"/>
              </a:rPr>
              <a:t>、所有的</a:t>
            </a:r>
            <a:r>
              <a:rPr lang="en-US" altLang="zh-CN" sz="900" b="0" i="0" kern="1200" dirty="0">
                <a:solidFill>
                  <a:schemeClr val="tx1"/>
                </a:solidFill>
                <a:effectLst/>
                <a:latin typeface="+mn-lt"/>
                <a:ea typeface="+mn-ea"/>
                <a:cs typeface="+mn-cs"/>
              </a:rPr>
              <a:t>Web Service</a:t>
            </a:r>
            <a:r>
              <a:rPr lang="zh-CN" altLang="en-US" sz="900" b="0" i="0" kern="1200" dirty="0">
                <a:solidFill>
                  <a:schemeClr val="tx1"/>
                </a:solidFill>
                <a:effectLst/>
                <a:latin typeface="+mn-lt"/>
                <a:ea typeface="+mn-ea"/>
                <a:cs typeface="+mn-cs"/>
              </a:rPr>
              <a:t>，毫无例外，都必须从骨子里到表面上都设计成能对外界开放的。也就是说，团队必须做好规划与设计，以便未来把接口开放给全世界的程序员，没有任何例外</a:t>
            </a:r>
          </a:p>
          <a:p>
            <a:pPr fontAlgn="base"/>
            <a:r>
              <a:rPr lang="en-US" altLang="zh-CN" sz="900" b="0" i="0" kern="1200" dirty="0">
                <a:solidFill>
                  <a:schemeClr val="tx1"/>
                </a:solidFill>
                <a:effectLst/>
                <a:latin typeface="+mn-lt"/>
                <a:ea typeface="+mn-ea"/>
                <a:cs typeface="+mn-cs"/>
              </a:rPr>
              <a:t>4</a:t>
            </a:r>
            <a:r>
              <a:rPr lang="zh-CN" altLang="en-US" sz="900" b="0" i="0" kern="1200" dirty="0">
                <a:solidFill>
                  <a:schemeClr val="tx1"/>
                </a:solidFill>
                <a:effectLst/>
                <a:latin typeface="+mn-lt"/>
                <a:ea typeface="+mn-ea"/>
                <a:cs typeface="+mn-cs"/>
              </a:rPr>
              <a:t>、不这样做的人会被炒鱿鱼</a:t>
            </a:r>
          </a:p>
          <a:p>
            <a:pPr fontAlgn="base"/>
            <a:r>
              <a:rPr lang="en-US" altLang="zh-CN" sz="900" b="0" i="0" kern="1200" dirty="0">
                <a:solidFill>
                  <a:schemeClr val="tx1"/>
                </a:solidFill>
                <a:effectLst/>
                <a:latin typeface="+mn-lt"/>
                <a:ea typeface="+mn-ea"/>
                <a:cs typeface="+mn-cs"/>
              </a:rPr>
              <a:t>5</a:t>
            </a:r>
            <a:r>
              <a:rPr lang="zh-CN" altLang="en-US" sz="900" b="0" i="0" kern="1200" dirty="0">
                <a:solidFill>
                  <a:schemeClr val="tx1"/>
                </a:solidFill>
                <a:effectLst/>
                <a:latin typeface="+mn-lt"/>
                <a:ea typeface="+mn-ea"/>
                <a:cs typeface="+mn-cs"/>
              </a:rPr>
              <a:t>、一个服务由一个小团队（两张披萨喂饱）负责，从前端到数据，从需求分销到上线运维，全权负责</a:t>
            </a:r>
          </a:p>
          <a:p>
            <a:pPr fontAlgn="base"/>
            <a:r>
              <a:rPr lang="en-US" altLang="zh-CN" sz="900" b="0" i="0" kern="1200" dirty="0">
                <a:solidFill>
                  <a:schemeClr val="tx1"/>
                </a:solidFill>
                <a:effectLst/>
                <a:latin typeface="+mn-lt"/>
                <a:ea typeface="+mn-ea"/>
                <a:cs typeface="+mn-cs"/>
              </a:rPr>
              <a:t>6</a:t>
            </a:r>
            <a:r>
              <a:rPr lang="zh-CN" altLang="en-US" sz="900" b="0" i="0" kern="1200" dirty="0">
                <a:solidFill>
                  <a:schemeClr val="tx1"/>
                </a:solidFill>
                <a:effectLst/>
                <a:latin typeface="+mn-lt"/>
                <a:ea typeface="+mn-ea"/>
                <a:cs typeface="+mn-cs"/>
              </a:rPr>
              <a:t>、逆向工作法：先定义未来，然后发布新闻稿进行客户探索与交互，再进行实现执行</a:t>
            </a:r>
          </a:p>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a:t>
            </a:fld>
            <a:endParaRPr kumimoji="1" lang="zh-CN" altLang="en-US"/>
          </a:p>
        </p:txBody>
      </p:sp>
    </p:spTree>
    <p:extLst>
      <p:ext uri="{BB962C8B-B14F-4D97-AF65-F5344CB8AC3E}">
        <p14:creationId xmlns:p14="http://schemas.microsoft.com/office/powerpoint/2010/main" val="2756708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在这次以 </a:t>
            </a:r>
            <a:r>
              <a:rPr lang="en-US" altLang="zh-CN" dirty="0"/>
              <a:t>Kubernetes </a:t>
            </a:r>
            <a:r>
              <a:rPr lang="zh-CN" altLang="en-US" dirty="0"/>
              <a:t>为代表的基础设施领域的演进过程中，总是伴随着一个重要的关键词，那就是应用基础设施能力的“下沉”。</a:t>
            </a:r>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5</a:t>
            </a:fld>
            <a:endParaRPr kumimoji="1" lang="zh-CN" altLang="en-US"/>
          </a:p>
        </p:txBody>
      </p:sp>
    </p:spTree>
    <p:extLst>
      <p:ext uri="{BB962C8B-B14F-4D97-AF65-F5344CB8AC3E}">
        <p14:creationId xmlns:p14="http://schemas.microsoft.com/office/powerpoint/2010/main" val="2624093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6</a:t>
            </a:fld>
            <a:endParaRPr kumimoji="1" lang="zh-CN" altLang="en-US"/>
          </a:p>
        </p:txBody>
      </p:sp>
    </p:spTree>
    <p:extLst>
      <p:ext uri="{BB962C8B-B14F-4D97-AF65-F5344CB8AC3E}">
        <p14:creationId xmlns:p14="http://schemas.microsoft.com/office/powerpoint/2010/main" val="1987100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9</a:t>
            </a:fld>
            <a:endParaRPr kumimoji="1" lang="zh-CN" altLang="en-US"/>
          </a:p>
        </p:txBody>
      </p:sp>
    </p:spTree>
    <p:extLst>
      <p:ext uri="{BB962C8B-B14F-4D97-AF65-F5344CB8AC3E}">
        <p14:creationId xmlns:p14="http://schemas.microsoft.com/office/powerpoint/2010/main" val="276167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17</a:t>
            </a:fld>
            <a:endParaRPr kumimoji="1" lang="zh-CN" altLang="en-US"/>
          </a:p>
        </p:txBody>
      </p:sp>
    </p:spTree>
    <p:extLst>
      <p:ext uri="{BB962C8B-B14F-4D97-AF65-F5344CB8AC3E}">
        <p14:creationId xmlns:p14="http://schemas.microsoft.com/office/powerpoint/2010/main" val="2273872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dirty="0"/>
              <a:t>到 </a:t>
            </a:r>
            <a:r>
              <a:rPr lang="en-US" altLang="zh-CN" dirty="0"/>
              <a:t>2020</a:t>
            </a:r>
            <a:r>
              <a:rPr lang="zh-CN" altLang="en-US" dirty="0"/>
              <a:t>年</a:t>
            </a:r>
            <a:r>
              <a:rPr lang="en-US" altLang="zh-CN" dirty="0"/>
              <a:t>, </a:t>
            </a:r>
            <a:r>
              <a:rPr lang="zh-CN" altLang="en-US" dirty="0"/>
              <a:t>超过</a:t>
            </a:r>
            <a:r>
              <a:rPr lang="en-US" altLang="zh-CN" dirty="0"/>
              <a:t>50% </a:t>
            </a:r>
            <a:r>
              <a:rPr lang="zh-CN" altLang="en-US" dirty="0"/>
              <a:t>的企业将在生产中运行关键任务、容器化的云原生应用程序。</a:t>
            </a:r>
            <a:endParaRPr lang="en-US" altLang="zh-CN" dirty="0"/>
          </a:p>
          <a:p>
            <a:endParaRPr lang="zh-CN" altLang="en-US" dirty="0"/>
          </a:p>
        </p:txBody>
      </p:sp>
    </p:spTree>
    <p:extLst>
      <p:ext uri="{BB962C8B-B14F-4D97-AF65-F5344CB8AC3E}">
        <p14:creationId xmlns:p14="http://schemas.microsoft.com/office/powerpoint/2010/main" val="591897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6145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377975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49951FC-18D1-2849-98F7-1138420A9FF4}"/>
              </a:ext>
            </a:extLst>
          </p:cNvPr>
          <p:cNvPicPr>
            <a:picLocks noChangeAspect="1"/>
          </p:cNvPicPr>
          <p:nvPr userDrawn="1"/>
        </p:nvPicPr>
        <p:blipFill>
          <a:blip r:embed="rId2"/>
          <a:stretch>
            <a:fillRect/>
          </a:stretch>
        </p:blipFill>
        <p:spPr>
          <a:xfrm>
            <a:off x="254000" y="4539769"/>
            <a:ext cx="876300" cy="438631"/>
          </a:xfrm>
          <a:prstGeom prst="rect">
            <a:avLst/>
          </a:prstGeom>
        </p:spPr>
      </p:pic>
    </p:spTree>
    <p:extLst>
      <p:ext uri="{BB962C8B-B14F-4D97-AF65-F5344CB8AC3E}">
        <p14:creationId xmlns:p14="http://schemas.microsoft.com/office/powerpoint/2010/main" val="2438534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94569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465638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@danieloh30</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1/6/2020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62240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2311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2690927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743168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3268123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83788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318408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2783859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2035829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402720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1F648B3-D535-3941-83F1-255C6C7DFDD1}" type="datetimeFigureOut">
              <a:rPr kumimoji="1" lang="zh-CN" altLang="en-US" smtClean="0"/>
              <a:t>2020/1/6</a:t>
            </a:fld>
            <a:endParaRPr kumimoji="1"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7838530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7.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jp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6.png"/><Relationship Id="rId10"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image" Target="../media/image43.png"/></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4.png"/><Relationship Id="rId5" Type="http://schemas.openxmlformats.org/officeDocument/2006/relationships/image" Target="../media/image5.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4.png"/><Relationship Id="rId3" Type="http://schemas.openxmlformats.org/officeDocument/2006/relationships/image" Target="../media/image15.png"/><Relationship Id="rId7" Type="http://schemas.openxmlformats.org/officeDocument/2006/relationships/image" Target="../media/image6.png"/><Relationship Id="rId12"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43.png"/><Relationship Id="rId5" Type="http://schemas.openxmlformats.org/officeDocument/2006/relationships/image" Target="../media/image39.png"/><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pivotal.io/cn/cloud-native"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thoughtworks.com/radar/techniques/microservices"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https://martinfowler.com/articles/microservices.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E744701-2BCC-C946-AE43-94874D820EE7}"/>
              </a:ext>
            </a:extLst>
          </p:cNvPr>
          <p:cNvSpPr/>
          <p:nvPr/>
        </p:nvSpPr>
        <p:spPr>
          <a:xfrm>
            <a:off x="3189150" y="2039551"/>
            <a:ext cx="2537105" cy="1077218"/>
          </a:xfrm>
          <a:prstGeom prst="rect">
            <a:avLst/>
          </a:prstGeom>
        </p:spPr>
        <p:txBody>
          <a:bodyPr wrap="none">
            <a:spAutoFit/>
          </a:bodyPr>
          <a:lstStyle/>
          <a:p>
            <a:pPr algn="ctr"/>
            <a:r>
              <a:rPr kumimoji="1" lang="en-US" altLang="zh-CN" sz="3200" b="1" dirty="0">
                <a:latin typeface="Microsoft YaHei" panose="020B0503020204020204" pitchFamily="34" charset="-122"/>
                <a:ea typeface="Microsoft YaHei" panose="020B0503020204020204" pitchFamily="34" charset="-122"/>
              </a:rPr>
              <a:t>Kubernetes</a:t>
            </a:r>
          </a:p>
          <a:p>
            <a:pPr algn="ctr"/>
            <a:r>
              <a:rPr kumimoji="1" lang="zh-CN" altLang="en-US" sz="3200" b="1" dirty="0">
                <a:solidFill>
                  <a:srgbClr val="000000"/>
                </a:solidFill>
                <a:latin typeface="Microsoft YaHei" panose="020B0503020204020204" pitchFamily="34" charset="-122"/>
                <a:ea typeface="Microsoft YaHei" panose="020B0503020204020204" pitchFamily="34" charset="-122"/>
              </a:rPr>
              <a:t>云原生之路</a:t>
            </a:r>
            <a:endParaRPr lang="zh-CN" altLang="en-US" sz="3200" b="1"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3274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470019" y="255588"/>
            <a:ext cx="2857500" cy="520700"/>
          </a:xfrm>
          <a:prstGeom prst="rect">
            <a:avLst/>
          </a:prstGeom>
        </p:spPr>
        <p:txBody>
          <a:bodyPr vert="horz" wrap="square" lIns="0" tIns="12700" rIns="0" bIns="0" rtlCol="0">
            <a:spAutoFit/>
          </a:bodyPr>
          <a:lstStyle/>
          <a:p>
            <a:pPr marL="12700">
              <a:lnSpc>
                <a:spcPct val="100000"/>
              </a:lnSpc>
              <a:spcBef>
                <a:spcPts val="100"/>
              </a:spcBef>
            </a:pPr>
            <a:r>
              <a:rPr lang="zh-CN" altLang="en-US" spc="-95" dirty="0"/>
              <a:t>配置</a:t>
            </a:r>
            <a:endParaRPr spc="-95" dirty="0"/>
          </a:p>
        </p:txBody>
      </p:sp>
      <p:sp>
        <p:nvSpPr>
          <p:cNvPr id="4" name="object 4"/>
          <p:cNvSpPr/>
          <p:nvPr/>
        </p:nvSpPr>
        <p:spPr>
          <a:xfrm>
            <a:off x="20798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8967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2382305" y="2629403"/>
            <a:ext cx="228699" cy="212574"/>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380950" y="2444974"/>
            <a:ext cx="828040" cy="831850"/>
          </a:xfrm>
          <a:prstGeom prst="rect">
            <a:avLst/>
          </a:prstGeom>
          <a:solidFill>
            <a:srgbClr val="134F5C"/>
          </a:solidFill>
        </p:spPr>
        <p:txBody>
          <a:bodyPr vert="horz" wrap="square" lIns="0" tIns="0" rIns="0" bIns="0" rtlCol="0">
            <a:spAutoFit/>
          </a:bodyPr>
          <a:lstStyle/>
          <a:p>
            <a:pPr>
              <a:lnSpc>
                <a:spcPct val="100000"/>
              </a:lnSpc>
            </a:pPr>
            <a:endParaRPr sz="900">
              <a:latin typeface="Times New Roman"/>
              <a:cs typeface="Times New Roman"/>
            </a:endParaRPr>
          </a:p>
          <a:p>
            <a:pPr>
              <a:lnSpc>
                <a:spcPct val="100000"/>
              </a:lnSpc>
              <a:spcBef>
                <a:spcPts val="50"/>
              </a:spcBef>
            </a:pPr>
            <a:endParaRPr sz="800">
              <a:latin typeface="Times New Roman"/>
              <a:cs typeface="Times New Roman"/>
            </a:endParaRPr>
          </a:p>
          <a:p>
            <a:pPr marL="265430">
              <a:lnSpc>
                <a:spcPct val="100000"/>
              </a:lnSpc>
            </a:pPr>
            <a:r>
              <a:rPr sz="700" spc="-5" dirty="0">
                <a:solidFill>
                  <a:srgbClr val="FFFFFF"/>
                </a:solidFill>
                <a:latin typeface="Arial"/>
                <a:cs typeface="Arial"/>
              </a:rPr>
              <a:t>Service</a:t>
            </a:r>
            <a:endParaRPr sz="700">
              <a:latin typeface="Arial"/>
              <a:cs typeface="Arial"/>
            </a:endParaRPr>
          </a:p>
        </p:txBody>
      </p:sp>
      <p:sp>
        <p:nvSpPr>
          <p:cNvPr id="8" name="object 8"/>
          <p:cNvSpPr txBox="1"/>
          <p:nvPr/>
        </p:nvSpPr>
        <p:spPr>
          <a:xfrm>
            <a:off x="4424600" y="3041937"/>
            <a:ext cx="741045" cy="190500"/>
          </a:xfrm>
          <a:prstGeom prst="rect">
            <a:avLst/>
          </a:prstGeom>
          <a:solidFill>
            <a:srgbClr val="E69137"/>
          </a:solidFill>
        </p:spPr>
        <p:txBody>
          <a:bodyPr vert="horz" wrap="square" lIns="0" tIns="44450" rIns="0" bIns="0" rtlCol="0">
            <a:spAutoFit/>
          </a:bodyPr>
          <a:lstStyle/>
          <a:p>
            <a:pPr algn="ctr">
              <a:lnSpc>
                <a:spcPct val="100000"/>
              </a:lnSpc>
              <a:spcBef>
                <a:spcPts val="350"/>
              </a:spcBef>
            </a:pPr>
            <a:r>
              <a:rPr sz="600" dirty="0">
                <a:solidFill>
                  <a:srgbClr val="FFFFFF"/>
                </a:solidFill>
                <a:latin typeface="Arial"/>
                <a:cs typeface="Arial"/>
              </a:rPr>
              <a:t>Config</a:t>
            </a:r>
            <a:endParaRPr sz="600">
              <a:latin typeface="Arial"/>
              <a:cs typeface="Arial"/>
            </a:endParaRPr>
          </a:p>
        </p:txBody>
      </p:sp>
      <p:sp>
        <p:nvSpPr>
          <p:cNvPr id="9" name="object 9"/>
          <p:cNvSpPr txBox="1"/>
          <p:nvPr/>
        </p:nvSpPr>
        <p:spPr>
          <a:xfrm>
            <a:off x="5295350" y="2444974"/>
            <a:ext cx="828040" cy="831850"/>
          </a:xfrm>
          <a:prstGeom prst="rect">
            <a:avLst/>
          </a:prstGeom>
          <a:solidFill>
            <a:srgbClr val="134F5C"/>
          </a:solidFill>
        </p:spPr>
        <p:txBody>
          <a:bodyPr vert="horz" wrap="square" lIns="0" tIns="0" rIns="0" bIns="0" rtlCol="0">
            <a:spAutoFit/>
          </a:bodyPr>
          <a:lstStyle/>
          <a:p>
            <a:pPr>
              <a:lnSpc>
                <a:spcPct val="100000"/>
              </a:lnSpc>
            </a:pPr>
            <a:endParaRPr sz="900">
              <a:latin typeface="Times New Roman"/>
              <a:cs typeface="Times New Roman"/>
            </a:endParaRPr>
          </a:p>
          <a:p>
            <a:pPr>
              <a:lnSpc>
                <a:spcPct val="100000"/>
              </a:lnSpc>
              <a:spcBef>
                <a:spcPts val="50"/>
              </a:spcBef>
            </a:pPr>
            <a:endParaRPr sz="800">
              <a:latin typeface="Times New Roman"/>
              <a:cs typeface="Times New Roman"/>
            </a:endParaRPr>
          </a:p>
          <a:p>
            <a:pPr marL="265430">
              <a:lnSpc>
                <a:spcPct val="100000"/>
              </a:lnSpc>
            </a:pPr>
            <a:r>
              <a:rPr sz="700" spc="-5" dirty="0">
                <a:solidFill>
                  <a:srgbClr val="FFFFFF"/>
                </a:solidFill>
                <a:latin typeface="Arial"/>
                <a:cs typeface="Arial"/>
              </a:rPr>
              <a:t>Service</a:t>
            </a:r>
            <a:endParaRPr sz="700">
              <a:latin typeface="Arial"/>
              <a:cs typeface="Arial"/>
            </a:endParaRPr>
          </a:p>
        </p:txBody>
      </p:sp>
      <p:sp>
        <p:nvSpPr>
          <p:cNvPr id="10" name="object 10"/>
          <p:cNvSpPr txBox="1"/>
          <p:nvPr/>
        </p:nvSpPr>
        <p:spPr>
          <a:xfrm>
            <a:off x="5339000" y="3041937"/>
            <a:ext cx="741045" cy="190500"/>
          </a:xfrm>
          <a:prstGeom prst="rect">
            <a:avLst/>
          </a:prstGeom>
          <a:solidFill>
            <a:srgbClr val="E69137"/>
          </a:solidFill>
        </p:spPr>
        <p:txBody>
          <a:bodyPr vert="horz" wrap="square" lIns="0" tIns="44450" rIns="0" bIns="0" rtlCol="0">
            <a:spAutoFit/>
          </a:bodyPr>
          <a:lstStyle/>
          <a:p>
            <a:pPr algn="ctr">
              <a:lnSpc>
                <a:spcPct val="100000"/>
              </a:lnSpc>
              <a:spcBef>
                <a:spcPts val="350"/>
              </a:spcBef>
            </a:pPr>
            <a:r>
              <a:rPr sz="600" dirty="0">
                <a:solidFill>
                  <a:srgbClr val="FFFFFF"/>
                </a:solidFill>
                <a:latin typeface="Arial"/>
                <a:cs typeface="Arial"/>
              </a:rPr>
              <a:t>Config</a:t>
            </a:r>
            <a:endParaRPr sz="600">
              <a:latin typeface="Arial"/>
              <a:cs typeface="Arial"/>
            </a:endParaRPr>
          </a:p>
        </p:txBody>
      </p:sp>
      <p:sp>
        <p:nvSpPr>
          <p:cNvPr id="11" name="object 11"/>
          <p:cNvSpPr txBox="1"/>
          <p:nvPr/>
        </p:nvSpPr>
        <p:spPr>
          <a:xfrm>
            <a:off x="6512576" y="3087886"/>
            <a:ext cx="222885" cy="96520"/>
          </a:xfrm>
          <a:prstGeom prst="rect">
            <a:avLst/>
          </a:prstGeom>
        </p:spPr>
        <p:txBody>
          <a:bodyPr vert="horz" wrap="square" lIns="0" tIns="0" rIns="0" bIns="0" rtlCol="0">
            <a:spAutoFit/>
          </a:bodyPr>
          <a:lstStyle/>
          <a:p>
            <a:pPr>
              <a:lnSpc>
                <a:spcPts val="710"/>
              </a:lnSpc>
            </a:pPr>
            <a:r>
              <a:rPr sz="600" dirty="0">
                <a:solidFill>
                  <a:srgbClr val="FFFFFF"/>
                </a:solidFill>
                <a:latin typeface="Arial"/>
                <a:cs typeface="Arial"/>
              </a:rPr>
              <a:t>Config</a:t>
            </a:r>
            <a:endParaRPr sz="600">
              <a:latin typeface="Arial"/>
              <a:cs typeface="Arial"/>
            </a:endParaRPr>
          </a:p>
        </p:txBody>
      </p:sp>
      <p:sp>
        <p:nvSpPr>
          <p:cNvPr id="12" name="object 12"/>
          <p:cNvSpPr txBox="1"/>
          <p:nvPr/>
        </p:nvSpPr>
        <p:spPr>
          <a:xfrm>
            <a:off x="1708050" y="33857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13" name="object 13"/>
          <p:cNvSpPr txBox="1"/>
          <p:nvPr/>
        </p:nvSpPr>
        <p:spPr>
          <a:xfrm>
            <a:off x="6209750" y="2444974"/>
            <a:ext cx="828040" cy="831850"/>
          </a:xfrm>
          <a:prstGeom prst="rect">
            <a:avLst/>
          </a:prstGeom>
          <a:solidFill>
            <a:srgbClr val="134F5C"/>
          </a:solidFill>
        </p:spPr>
        <p:txBody>
          <a:bodyPr vert="horz" wrap="square" lIns="0" tIns="0" rIns="0" bIns="0" rtlCol="0">
            <a:spAutoFit/>
          </a:bodyPr>
          <a:lstStyle/>
          <a:p>
            <a:pPr>
              <a:lnSpc>
                <a:spcPct val="100000"/>
              </a:lnSpc>
            </a:pPr>
            <a:endParaRPr sz="900">
              <a:latin typeface="Times New Roman"/>
              <a:cs typeface="Times New Roman"/>
            </a:endParaRPr>
          </a:p>
          <a:p>
            <a:pPr>
              <a:lnSpc>
                <a:spcPct val="100000"/>
              </a:lnSpc>
              <a:spcBef>
                <a:spcPts val="50"/>
              </a:spcBef>
            </a:pPr>
            <a:endParaRPr sz="800">
              <a:latin typeface="Times New Roman"/>
              <a:cs typeface="Times New Roman"/>
            </a:endParaRPr>
          </a:p>
          <a:p>
            <a:pPr marL="265430">
              <a:lnSpc>
                <a:spcPct val="100000"/>
              </a:lnSpc>
            </a:pPr>
            <a:r>
              <a:rPr sz="700" spc="-5" dirty="0">
                <a:solidFill>
                  <a:srgbClr val="FFFFFF"/>
                </a:solidFill>
                <a:latin typeface="Arial"/>
                <a:cs typeface="Arial"/>
              </a:rPr>
              <a:t>Service</a:t>
            </a:r>
            <a:endParaRPr sz="700">
              <a:latin typeface="Arial"/>
              <a:cs typeface="Arial"/>
            </a:endParaRPr>
          </a:p>
        </p:txBody>
      </p:sp>
      <p:sp>
        <p:nvSpPr>
          <p:cNvPr id="14" name="object 14"/>
          <p:cNvSpPr/>
          <p:nvPr/>
        </p:nvSpPr>
        <p:spPr>
          <a:xfrm>
            <a:off x="7494144" y="46768"/>
            <a:ext cx="1582512" cy="53111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741319" y="255588"/>
            <a:ext cx="3505200" cy="520700"/>
          </a:xfrm>
          <a:prstGeom prst="rect">
            <a:avLst/>
          </a:prstGeom>
        </p:spPr>
        <p:txBody>
          <a:bodyPr vert="horz" wrap="square" lIns="0" tIns="12700" rIns="0" bIns="0" rtlCol="0">
            <a:spAutoFit/>
          </a:bodyPr>
          <a:lstStyle/>
          <a:p>
            <a:pPr marL="12700">
              <a:lnSpc>
                <a:spcPct val="100000"/>
              </a:lnSpc>
              <a:spcBef>
                <a:spcPts val="100"/>
              </a:spcBef>
            </a:pPr>
            <a:r>
              <a:rPr lang="zh-CN" altLang="en-US" spc="-140" dirty="0"/>
              <a:t>服务发现</a:t>
            </a:r>
            <a:endParaRPr spc="-125" dirty="0"/>
          </a:p>
        </p:txBody>
      </p:sp>
      <p:sp>
        <p:nvSpPr>
          <p:cNvPr id="4" name="object 4"/>
          <p:cNvSpPr/>
          <p:nvPr/>
        </p:nvSpPr>
        <p:spPr>
          <a:xfrm>
            <a:off x="4380950" y="2245724"/>
            <a:ext cx="828040" cy="1030605"/>
          </a:xfrm>
          <a:custGeom>
            <a:avLst/>
            <a:gdLst/>
            <a:ahLst/>
            <a:cxnLst/>
            <a:rect l="l" t="t" r="r" b="b"/>
            <a:pathLst>
              <a:path w="828039" h="1030604">
                <a:moveTo>
                  <a:pt x="0" y="0"/>
                </a:moveTo>
                <a:lnTo>
                  <a:pt x="827699" y="0"/>
                </a:lnTo>
                <a:lnTo>
                  <a:pt x="827699" y="1030499"/>
                </a:lnTo>
                <a:lnTo>
                  <a:pt x="0" y="1030499"/>
                </a:lnTo>
                <a:lnTo>
                  <a:pt x="0" y="0"/>
                </a:lnTo>
                <a:close/>
              </a:path>
            </a:pathLst>
          </a:custGeom>
          <a:solidFill>
            <a:srgbClr val="134F5C"/>
          </a:solidFill>
        </p:spPr>
        <p:txBody>
          <a:bodyPr wrap="square" lIns="0" tIns="0" rIns="0" bIns="0" rtlCol="0"/>
          <a:lstStyle/>
          <a:p>
            <a:endParaRPr/>
          </a:p>
        </p:txBody>
      </p:sp>
      <p:sp>
        <p:nvSpPr>
          <p:cNvPr id="5" name="object 5"/>
          <p:cNvSpPr/>
          <p:nvPr/>
        </p:nvSpPr>
        <p:spPr>
          <a:xfrm>
            <a:off x="20798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6" name="object 6"/>
          <p:cNvSpPr txBox="1"/>
          <p:nvPr/>
        </p:nvSpPr>
        <p:spPr>
          <a:xfrm>
            <a:off x="2079899" y="28967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7" name="object 7"/>
          <p:cNvSpPr/>
          <p:nvPr/>
        </p:nvSpPr>
        <p:spPr>
          <a:xfrm>
            <a:off x="2382305" y="2629403"/>
            <a:ext cx="228699" cy="21257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29942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9" name="object 9"/>
          <p:cNvSpPr txBox="1"/>
          <p:nvPr/>
        </p:nvSpPr>
        <p:spPr>
          <a:xfrm>
            <a:off x="2994299" y="2949144"/>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0" name="object 10"/>
          <p:cNvSpPr/>
          <p:nvPr/>
        </p:nvSpPr>
        <p:spPr>
          <a:xfrm>
            <a:off x="3145949" y="2684150"/>
            <a:ext cx="509599" cy="137849"/>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4424600" y="30419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2" name="object 12"/>
          <p:cNvSpPr/>
          <p:nvPr/>
        </p:nvSpPr>
        <p:spPr>
          <a:xfrm>
            <a:off x="5295350" y="2245724"/>
            <a:ext cx="828040" cy="1030605"/>
          </a:xfrm>
          <a:custGeom>
            <a:avLst/>
            <a:gdLst/>
            <a:ahLst/>
            <a:cxnLst/>
            <a:rect l="l" t="t" r="r" b="b"/>
            <a:pathLst>
              <a:path w="828039" h="1030604">
                <a:moveTo>
                  <a:pt x="0" y="0"/>
                </a:moveTo>
                <a:lnTo>
                  <a:pt x="827699" y="0"/>
                </a:lnTo>
                <a:lnTo>
                  <a:pt x="827699" y="1030499"/>
                </a:lnTo>
                <a:lnTo>
                  <a:pt x="0" y="1030499"/>
                </a:lnTo>
                <a:lnTo>
                  <a:pt x="0" y="0"/>
                </a:lnTo>
                <a:close/>
              </a:path>
            </a:pathLst>
          </a:custGeom>
          <a:solidFill>
            <a:srgbClr val="134F5C"/>
          </a:solidFill>
        </p:spPr>
        <p:txBody>
          <a:bodyPr wrap="square" lIns="0" tIns="0" rIns="0" bIns="0" rtlCol="0"/>
          <a:lstStyle/>
          <a:p>
            <a:endParaRPr/>
          </a:p>
        </p:txBody>
      </p:sp>
      <p:sp>
        <p:nvSpPr>
          <p:cNvPr id="13" name="object 13"/>
          <p:cNvSpPr/>
          <p:nvPr/>
        </p:nvSpPr>
        <p:spPr>
          <a:xfrm>
            <a:off x="5339000" y="30419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4" name="object 14"/>
          <p:cNvSpPr/>
          <p:nvPr/>
        </p:nvSpPr>
        <p:spPr>
          <a:xfrm>
            <a:off x="6209750" y="2245724"/>
            <a:ext cx="828040" cy="1030605"/>
          </a:xfrm>
          <a:custGeom>
            <a:avLst/>
            <a:gdLst/>
            <a:ahLst/>
            <a:cxnLst/>
            <a:rect l="l" t="t" r="r" b="b"/>
            <a:pathLst>
              <a:path w="828040" h="1030604">
                <a:moveTo>
                  <a:pt x="0" y="0"/>
                </a:moveTo>
                <a:lnTo>
                  <a:pt x="827699" y="0"/>
                </a:lnTo>
                <a:lnTo>
                  <a:pt x="827699" y="1030499"/>
                </a:lnTo>
                <a:lnTo>
                  <a:pt x="0" y="1030499"/>
                </a:lnTo>
                <a:lnTo>
                  <a:pt x="0" y="0"/>
                </a:lnTo>
                <a:close/>
              </a:path>
            </a:pathLst>
          </a:custGeom>
          <a:solidFill>
            <a:srgbClr val="134F5C"/>
          </a:solidFill>
        </p:spPr>
        <p:txBody>
          <a:bodyPr wrap="square" lIns="0" tIns="0" rIns="0" bIns="0" rtlCol="0"/>
          <a:lstStyle/>
          <a:p>
            <a:endParaRPr/>
          </a:p>
        </p:txBody>
      </p:sp>
      <p:sp>
        <p:nvSpPr>
          <p:cNvPr id="15" name="object 15"/>
          <p:cNvSpPr/>
          <p:nvPr/>
        </p:nvSpPr>
        <p:spPr>
          <a:xfrm>
            <a:off x="6253400" y="30419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6" name="object 16"/>
          <p:cNvSpPr/>
          <p:nvPr/>
        </p:nvSpPr>
        <p:spPr>
          <a:xfrm>
            <a:off x="4424600" y="282788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7" name="object 17"/>
          <p:cNvSpPr txBox="1"/>
          <p:nvPr/>
        </p:nvSpPr>
        <p:spPr>
          <a:xfrm>
            <a:off x="4380950" y="2482781"/>
            <a:ext cx="828040" cy="708025"/>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10"/>
              </a:spcBef>
            </a:pPr>
            <a:endParaRPr sz="1000">
              <a:latin typeface="Times New Roman"/>
              <a:cs typeface="Times New Roman"/>
            </a:endParaRPr>
          </a:p>
          <a:p>
            <a:pPr marL="174625" marR="166370" algn="ctr">
              <a:lnSpc>
                <a:spcPct val="234100"/>
              </a:lnSpc>
            </a:pPr>
            <a:r>
              <a:rPr sz="600" spc="-15" dirty="0">
                <a:solidFill>
                  <a:srgbClr val="FFFFFF"/>
                </a:solidFill>
                <a:latin typeface="Arial"/>
                <a:cs typeface="Arial"/>
              </a:rPr>
              <a:t>Svc</a:t>
            </a:r>
            <a:r>
              <a:rPr sz="600" spc="-90" dirty="0">
                <a:solidFill>
                  <a:srgbClr val="FFFFFF"/>
                </a:solidFill>
                <a:latin typeface="Arial"/>
                <a:cs typeface="Arial"/>
              </a:rPr>
              <a:t> </a:t>
            </a:r>
            <a:r>
              <a:rPr sz="600" dirty="0">
                <a:solidFill>
                  <a:srgbClr val="FFFFFF"/>
                </a:solidFill>
                <a:latin typeface="Arial"/>
                <a:cs typeface="Arial"/>
              </a:rPr>
              <a:t>Discovery  Config</a:t>
            </a:r>
            <a:endParaRPr sz="600">
              <a:latin typeface="Arial"/>
              <a:cs typeface="Arial"/>
            </a:endParaRPr>
          </a:p>
        </p:txBody>
      </p:sp>
      <p:sp>
        <p:nvSpPr>
          <p:cNvPr id="18" name="object 18"/>
          <p:cNvSpPr/>
          <p:nvPr/>
        </p:nvSpPr>
        <p:spPr>
          <a:xfrm>
            <a:off x="5339000" y="282788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9" name="object 19"/>
          <p:cNvSpPr txBox="1"/>
          <p:nvPr/>
        </p:nvSpPr>
        <p:spPr>
          <a:xfrm>
            <a:off x="5295350" y="2482781"/>
            <a:ext cx="828040" cy="708025"/>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10"/>
              </a:spcBef>
            </a:pPr>
            <a:endParaRPr sz="1000">
              <a:latin typeface="Times New Roman"/>
              <a:cs typeface="Times New Roman"/>
            </a:endParaRPr>
          </a:p>
          <a:p>
            <a:pPr marL="174625" marR="166370" algn="ctr">
              <a:lnSpc>
                <a:spcPct val="234100"/>
              </a:lnSpc>
            </a:pPr>
            <a:r>
              <a:rPr sz="600" spc="-15" dirty="0">
                <a:solidFill>
                  <a:srgbClr val="FFFFFF"/>
                </a:solidFill>
                <a:latin typeface="Arial"/>
                <a:cs typeface="Arial"/>
              </a:rPr>
              <a:t>Svc</a:t>
            </a:r>
            <a:r>
              <a:rPr sz="600" spc="-90" dirty="0">
                <a:solidFill>
                  <a:srgbClr val="FFFFFF"/>
                </a:solidFill>
                <a:latin typeface="Arial"/>
                <a:cs typeface="Arial"/>
              </a:rPr>
              <a:t> </a:t>
            </a:r>
            <a:r>
              <a:rPr sz="600" dirty="0">
                <a:solidFill>
                  <a:srgbClr val="FFFFFF"/>
                </a:solidFill>
                <a:latin typeface="Arial"/>
                <a:cs typeface="Arial"/>
              </a:rPr>
              <a:t>Discovery  Config</a:t>
            </a:r>
            <a:endParaRPr sz="600">
              <a:latin typeface="Arial"/>
              <a:cs typeface="Arial"/>
            </a:endParaRPr>
          </a:p>
        </p:txBody>
      </p:sp>
      <p:sp>
        <p:nvSpPr>
          <p:cNvPr id="20" name="object 20"/>
          <p:cNvSpPr/>
          <p:nvPr/>
        </p:nvSpPr>
        <p:spPr>
          <a:xfrm>
            <a:off x="6253400" y="282788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1" name="object 21"/>
          <p:cNvSpPr txBox="1"/>
          <p:nvPr/>
        </p:nvSpPr>
        <p:spPr>
          <a:xfrm>
            <a:off x="6209750" y="2482781"/>
            <a:ext cx="828040" cy="708025"/>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dirty="0">
              <a:latin typeface="Arial"/>
              <a:cs typeface="Arial"/>
            </a:endParaRPr>
          </a:p>
          <a:p>
            <a:pPr>
              <a:lnSpc>
                <a:spcPct val="100000"/>
              </a:lnSpc>
              <a:spcBef>
                <a:spcPts val="10"/>
              </a:spcBef>
            </a:pPr>
            <a:endParaRPr sz="1000" dirty="0">
              <a:latin typeface="Times New Roman"/>
              <a:cs typeface="Times New Roman"/>
            </a:endParaRPr>
          </a:p>
          <a:p>
            <a:pPr marL="174625" marR="166370" algn="ctr">
              <a:lnSpc>
                <a:spcPct val="234100"/>
              </a:lnSpc>
            </a:pPr>
            <a:r>
              <a:rPr sz="600" spc="-15" dirty="0">
                <a:solidFill>
                  <a:srgbClr val="FFFFFF"/>
                </a:solidFill>
                <a:latin typeface="Arial"/>
                <a:cs typeface="Arial"/>
              </a:rPr>
              <a:t>Svc</a:t>
            </a:r>
            <a:r>
              <a:rPr sz="600" spc="-90" dirty="0">
                <a:solidFill>
                  <a:srgbClr val="FFFFFF"/>
                </a:solidFill>
                <a:latin typeface="Arial"/>
                <a:cs typeface="Arial"/>
              </a:rPr>
              <a:t> </a:t>
            </a:r>
            <a:r>
              <a:rPr sz="600" dirty="0">
                <a:solidFill>
                  <a:srgbClr val="FFFFFF"/>
                </a:solidFill>
                <a:latin typeface="Arial"/>
                <a:cs typeface="Arial"/>
              </a:rPr>
              <a:t>Discovery  Config</a:t>
            </a:r>
            <a:endParaRPr sz="600" dirty="0">
              <a:latin typeface="Arial"/>
              <a:cs typeface="Arial"/>
            </a:endParaRPr>
          </a:p>
        </p:txBody>
      </p:sp>
      <p:sp>
        <p:nvSpPr>
          <p:cNvPr id="22" name="object 22"/>
          <p:cNvSpPr txBox="1"/>
          <p:nvPr/>
        </p:nvSpPr>
        <p:spPr>
          <a:xfrm>
            <a:off x="1708050" y="33857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3" name="object 23"/>
          <p:cNvSpPr/>
          <p:nvPr/>
        </p:nvSpPr>
        <p:spPr>
          <a:xfrm>
            <a:off x="7494144" y="46768"/>
            <a:ext cx="1582512" cy="53111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694153" y="192461"/>
            <a:ext cx="3236912" cy="520700"/>
          </a:xfrm>
          <a:prstGeom prst="rect">
            <a:avLst/>
          </a:prstGeom>
        </p:spPr>
        <p:txBody>
          <a:bodyPr vert="horz" wrap="square" lIns="0" tIns="12700" rIns="0" bIns="0" rtlCol="0">
            <a:spAutoFit/>
          </a:bodyPr>
          <a:lstStyle/>
          <a:p>
            <a:pPr marL="12700">
              <a:lnSpc>
                <a:spcPct val="100000"/>
              </a:lnSpc>
              <a:spcBef>
                <a:spcPts val="100"/>
              </a:spcBef>
            </a:pPr>
            <a:r>
              <a:rPr lang="zh-CN" altLang="en-US" sz="2800" spc="-70" dirty="0"/>
              <a:t>动态</a:t>
            </a:r>
            <a:r>
              <a:rPr lang="zh-CN" altLang="en-US" spc="-70" dirty="0"/>
              <a:t>路由</a:t>
            </a:r>
            <a:endParaRPr spc="-105" dirty="0"/>
          </a:p>
        </p:txBody>
      </p:sp>
      <p:sp>
        <p:nvSpPr>
          <p:cNvPr id="4" name="object 4"/>
          <p:cNvSpPr/>
          <p:nvPr/>
        </p:nvSpPr>
        <p:spPr>
          <a:xfrm>
            <a:off x="20798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8967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4380950" y="1992625"/>
            <a:ext cx="828040" cy="1283970"/>
          </a:xfrm>
          <a:custGeom>
            <a:avLst/>
            <a:gdLst/>
            <a:ahLst/>
            <a:cxnLst/>
            <a:rect l="l" t="t" r="r" b="b"/>
            <a:pathLst>
              <a:path w="828039" h="1283970">
                <a:moveTo>
                  <a:pt x="0" y="0"/>
                </a:moveTo>
                <a:lnTo>
                  <a:pt x="827699" y="0"/>
                </a:lnTo>
                <a:lnTo>
                  <a:pt x="827699" y="1283399"/>
                </a:lnTo>
                <a:lnTo>
                  <a:pt x="0" y="1283399"/>
                </a:lnTo>
                <a:lnTo>
                  <a:pt x="0" y="0"/>
                </a:lnTo>
                <a:close/>
              </a:path>
            </a:pathLst>
          </a:custGeom>
          <a:solidFill>
            <a:srgbClr val="134F5C"/>
          </a:solidFill>
        </p:spPr>
        <p:txBody>
          <a:bodyPr wrap="square" lIns="0" tIns="0" rIns="0" bIns="0" rtlCol="0"/>
          <a:lstStyle/>
          <a:p>
            <a:endParaRPr/>
          </a:p>
        </p:txBody>
      </p:sp>
      <p:sp>
        <p:nvSpPr>
          <p:cNvPr id="7" name="object 7"/>
          <p:cNvSpPr/>
          <p:nvPr/>
        </p:nvSpPr>
        <p:spPr>
          <a:xfrm>
            <a:off x="2382305" y="2629403"/>
            <a:ext cx="228699" cy="21257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29942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9" name="object 9"/>
          <p:cNvSpPr txBox="1"/>
          <p:nvPr/>
        </p:nvSpPr>
        <p:spPr>
          <a:xfrm>
            <a:off x="2994299" y="2949144"/>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0" name="object 10"/>
          <p:cNvSpPr/>
          <p:nvPr/>
        </p:nvSpPr>
        <p:spPr>
          <a:xfrm>
            <a:off x="3145949" y="2684150"/>
            <a:ext cx="509599" cy="137849"/>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4424600" y="30419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2" name="object 12"/>
          <p:cNvSpPr/>
          <p:nvPr/>
        </p:nvSpPr>
        <p:spPr>
          <a:xfrm>
            <a:off x="5295350" y="1992625"/>
            <a:ext cx="828040" cy="1283970"/>
          </a:xfrm>
          <a:custGeom>
            <a:avLst/>
            <a:gdLst/>
            <a:ahLst/>
            <a:cxnLst/>
            <a:rect l="l" t="t" r="r" b="b"/>
            <a:pathLst>
              <a:path w="828039" h="1283970">
                <a:moveTo>
                  <a:pt x="0" y="0"/>
                </a:moveTo>
                <a:lnTo>
                  <a:pt x="827699" y="0"/>
                </a:lnTo>
                <a:lnTo>
                  <a:pt x="827699" y="1283399"/>
                </a:lnTo>
                <a:lnTo>
                  <a:pt x="0" y="1283399"/>
                </a:lnTo>
                <a:lnTo>
                  <a:pt x="0" y="0"/>
                </a:lnTo>
                <a:close/>
              </a:path>
            </a:pathLst>
          </a:custGeom>
          <a:solidFill>
            <a:srgbClr val="134F5C"/>
          </a:solidFill>
        </p:spPr>
        <p:txBody>
          <a:bodyPr wrap="square" lIns="0" tIns="0" rIns="0" bIns="0" rtlCol="0"/>
          <a:lstStyle/>
          <a:p>
            <a:endParaRPr/>
          </a:p>
        </p:txBody>
      </p:sp>
      <p:sp>
        <p:nvSpPr>
          <p:cNvPr id="13" name="object 13"/>
          <p:cNvSpPr/>
          <p:nvPr/>
        </p:nvSpPr>
        <p:spPr>
          <a:xfrm>
            <a:off x="5339000" y="30419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4" name="object 14"/>
          <p:cNvSpPr/>
          <p:nvPr/>
        </p:nvSpPr>
        <p:spPr>
          <a:xfrm>
            <a:off x="6209750" y="1992625"/>
            <a:ext cx="828040" cy="1283970"/>
          </a:xfrm>
          <a:custGeom>
            <a:avLst/>
            <a:gdLst/>
            <a:ahLst/>
            <a:cxnLst/>
            <a:rect l="l" t="t" r="r" b="b"/>
            <a:pathLst>
              <a:path w="828040" h="1283970">
                <a:moveTo>
                  <a:pt x="0" y="0"/>
                </a:moveTo>
                <a:lnTo>
                  <a:pt x="827699" y="0"/>
                </a:lnTo>
                <a:lnTo>
                  <a:pt x="827699" y="1283399"/>
                </a:lnTo>
                <a:lnTo>
                  <a:pt x="0" y="1283399"/>
                </a:lnTo>
                <a:lnTo>
                  <a:pt x="0" y="0"/>
                </a:lnTo>
                <a:close/>
              </a:path>
            </a:pathLst>
          </a:custGeom>
          <a:solidFill>
            <a:srgbClr val="134F5C"/>
          </a:solidFill>
        </p:spPr>
        <p:txBody>
          <a:bodyPr wrap="square" lIns="0" tIns="0" rIns="0" bIns="0" rtlCol="0"/>
          <a:lstStyle/>
          <a:p>
            <a:endParaRPr/>
          </a:p>
        </p:txBody>
      </p:sp>
      <p:sp>
        <p:nvSpPr>
          <p:cNvPr id="15" name="object 15"/>
          <p:cNvSpPr/>
          <p:nvPr/>
        </p:nvSpPr>
        <p:spPr>
          <a:xfrm>
            <a:off x="6253400" y="30419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6" name="object 16"/>
          <p:cNvSpPr/>
          <p:nvPr/>
        </p:nvSpPr>
        <p:spPr>
          <a:xfrm>
            <a:off x="4424600" y="282788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7" name="object 17"/>
          <p:cNvSpPr/>
          <p:nvPr/>
        </p:nvSpPr>
        <p:spPr>
          <a:xfrm>
            <a:off x="5339000" y="282788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8" name="object 18"/>
          <p:cNvSpPr/>
          <p:nvPr/>
        </p:nvSpPr>
        <p:spPr>
          <a:xfrm>
            <a:off x="6253400" y="282788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9" name="object 19"/>
          <p:cNvSpPr/>
          <p:nvPr/>
        </p:nvSpPr>
        <p:spPr>
          <a:xfrm>
            <a:off x="4424600" y="26138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0" name="object 20"/>
          <p:cNvSpPr txBox="1"/>
          <p:nvPr/>
        </p:nvSpPr>
        <p:spPr>
          <a:xfrm>
            <a:off x="4380950" y="2251356"/>
            <a:ext cx="828040" cy="939800"/>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30"/>
              </a:spcBef>
            </a:pPr>
            <a:endParaRPr sz="1100">
              <a:latin typeface="Times New Roman"/>
              <a:cs typeface="Times New Roman"/>
            </a:endParaRPr>
          </a:p>
          <a:p>
            <a:pPr marL="174625" marR="166370" indent="104139">
              <a:lnSpc>
                <a:spcPct val="234100"/>
              </a:lnSpc>
              <a:spcBef>
                <a:spcPts val="5"/>
              </a:spcBef>
            </a:pPr>
            <a:r>
              <a:rPr sz="600" spc="5" dirty="0">
                <a:solidFill>
                  <a:srgbClr val="FFFFFF"/>
                </a:solidFill>
                <a:latin typeface="Arial"/>
                <a:cs typeface="Arial"/>
              </a:rPr>
              <a:t>Routing  </a:t>
            </a:r>
            <a:r>
              <a:rPr sz="600" spc="-15" dirty="0">
                <a:solidFill>
                  <a:srgbClr val="FFFFFF"/>
                </a:solidFill>
                <a:latin typeface="Arial"/>
                <a:cs typeface="Arial"/>
              </a:rPr>
              <a:t>Svc</a:t>
            </a:r>
            <a:r>
              <a:rPr sz="600" spc="-85"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p>
            <a:pPr>
              <a:lnSpc>
                <a:spcPct val="100000"/>
              </a:lnSpc>
              <a:spcBef>
                <a:spcPts val="45"/>
              </a:spcBef>
            </a:pPr>
            <a:endParaRPr sz="800">
              <a:latin typeface="Times New Roman"/>
              <a:cs typeface="Times New Roman"/>
            </a:endParaRPr>
          </a:p>
          <a:p>
            <a:pPr algn="ctr">
              <a:lnSpc>
                <a:spcPct val="100000"/>
              </a:lnSpc>
            </a:pPr>
            <a:r>
              <a:rPr sz="600" dirty="0">
                <a:solidFill>
                  <a:srgbClr val="FFFFFF"/>
                </a:solidFill>
                <a:latin typeface="Arial"/>
                <a:cs typeface="Arial"/>
              </a:rPr>
              <a:t>Config</a:t>
            </a:r>
            <a:endParaRPr sz="600">
              <a:latin typeface="Arial"/>
              <a:cs typeface="Arial"/>
            </a:endParaRPr>
          </a:p>
        </p:txBody>
      </p:sp>
      <p:sp>
        <p:nvSpPr>
          <p:cNvPr id="21" name="object 21"/>
          <p:cNvSpPr/>
          <p:nvPr/>
        </p:nvSpPr>
        <p:spPr>
          <a:xfrm>
            <a:off x="5339000" y="26138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2" name="object 22"/>
          <p:cNvSpPr txBox="1"/>
          <p:nvPr/>
        </p:nvSpPr>
        <p:spPr>
          <a:xfrm>
            <a:off x="5295350" y="2251356"/>
            <a:ext cx="828040" cy="939800"/>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30"/>
              </a:spcBef>
            </a:pPr>
            <a:endParaRPr sz="1100">
              <a:latin typeface="Times New Roman"/>
              <a:cs typeface="Times New Roman"/>
            </a:endParaRPr>
          </a:p>
          <a:p>
            <a:pPr marL="174625" marR="166370" indent="104139">
              <a:lnSpc>
                <a:spcPct val="234100"/>
              </a:lnSpc>
              <a:spcBef>
                <a:spcPts val="5"/>
              </a:spcBef>
            </a:pPr>
            <a:r>
              <a:rPr sz="600" spc="5" dirty="0">
                <a:solidFill>
                  <a:srgbClr val="FFFFFF"/>
                </a:solidFill>
                <a:latin typeface="Arial"/>
                <a:cs typeface="Arial"/>
              </a:rPr>
              <a:t>Routing  </a:t>
            </a:r>
            <a:r>
              <a:rPr sz="600" spc="-15" dirty="0">
                <a:solidFill>
                  <a:srgbClr val="FFFFFF"/>
                </a:solidFill>
                <a:latin typeface="Arial"/>
                <a:cs typeface="Arial"/>
              </a:rPr>
              <a:t>Svc</a:t>
            </a:r>
            <a:r>
              <a:rPr sz="600" spc="-85"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p>
            <a:pPr>
              <a:lnSpc>
                <a:spcPct val="100000"/>
              </a:lnSpc>
              <a:spcBef>
                <a:spcPts val="45"/>
              </a:spcBef>
            </a:pPr>
            <a:endParaRPr sz="800">
              <a:latin typeface="Times New Roman"/>
              <a:cs typeface="Times New Roman"/>
            </a:endParaRPr>
          </a:p>
          <a:p>
            <a:pPr algn="ctr">
              <a:lnSpc>
                <a:spcPct val="100000"/>
              </a:lnSpc>
            </a:pPr>
            <a:r>
              <a:rPr sz="600" dirty="0">
                <a:solidFill>
                  <a:srgbClr val="FFFFFF"/>
                </a:solidFill>
                <a:latin typeface="Arial"/>
                <a:cs typeface="Arial"/>
              </a:rPr>
              <a:t>Config</a:t>
            </a:r>
            <a:endParaRPr sz="600">
              <a:latin typeface="Arial"/>
              <a:cs typeface="Arial"/>
            </a:endParaRPr>
          </a:p>
        </p:txBody>
      </p:sp>
      <p:sp>
        <p:nvSpPr>
          <p:cNvPr id="23" name="object 23"/>
          <p:cNvSpPr/>
          <p:nvPr/>
        </p:nvSpPr>
        <p:spPr>
          <a:xfrm>
            <a:off x="6253400" y="26138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4" name="object 24"/>
          <p:cNvSpPr txBox="1"/>
          <p:nvPr/>
        </p:nvSpPr>
        <p:spPr>
          <a:xfrm>
            <a:off x="6209750" y="2251356"/>
            <a:ext cx="828040" cy="939800"/>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30"/>
              </a:spcBef>
            </a:pPr>
            <a:endParaRPr sz="1100">
              <a:latin typeface="Times New Roman"/>
              <a:cs typeface="Times New Roman"/>
            </a:endParaRPr>
          </a:p>
          <a:p>
            <a:pPr marL="174625" marR="166370" indent="104139">
              <a:lnSpc>
                <a:spcPct val="234100"/>
              </a:lnSpc>
              <a:spcBef>
                <a:spcPts val="5"/>
              </a:spcBef>
            </a:pPr>
            <a:r>
              <a:rPr sz="600" spc="5" dirty="0">
                <a:solidFill>
                  <a:srgbClr val="FFFFFF"/>
                </a:solidFill>
                <a:latin typeface="Arial"/>
                <a:cs typeface="Arial"/>
              </a:rPr>
              <a:t>Routing  </a:t>
            </a:r>
            <a:r>
              <a:rPr sz="600" spc="-15" dirty="0">
                <a:solidFill>
                  <a:srgbClr val="FFFFFF"/>
                </a:solidFill>
                <a:latin typeface="Arial"/>
                <a:cs typeface="Arial"/>
              </a:rPr>
              <a:t>Svc</a:t>
            </a:r>
            <a:r>
              <a:rPr sz="600" spc="-85"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p>
            <a:pPr>
              <a:lnSpc>
                <a:spcPct val="100000"/>
              </a:lnSpc>
              <a:spcBef>
                <a:spcPts val="45"/>
              </a:spcBef>
            </a:pPr>
            <a:endParaRPr sz="800">
              <a:latin typeface="Times New Roman"/>
              <a:cs typeface="Times New Roman"/>
            </a:endParaRPr>
          </a:p>
          <a:p>
            <a:pPr algn="ctr">
              <a:lnSpc>
                <a:spcPct val="100000"/>
              </a:lnSpc>
            </a:pPr>
            <a:r>
              <a:rPr sz="600" dirty="0">
                <a:solidFill>
                  <a:srgbClr val="FFFFFF"/>
                </a:solidFill>
                <a:latin typeface="Arial"/>
                <a:cs typeface="Arial"/>
              </a:rPr>
              <a:t>Config</a:t>
            </a:r>
            <a:endParaRPr sz="600">
              <a:latin typeface="Arial"/>
              <a:cs typeface="Arial"/>
            </a:endParaRPr>
          </a:p>
        </p:txBody>
      </p:sp>
      <p:sp>
        <p:nvSpPr>
          <p:cNvPr id="25" name="object 25"/>
          <p:cNvSpPr/>
          <p:nvPr/>
        </p:nvSpPr>
        <p:spPr>
          <a:xfrm>
            <a:off x="20798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26" name="object 26"/>
          <p:cNvSpPr txBox="1"/>
          <p:nvPr/>
        </p:nvSpPr>
        <p:spPr>
          <a:xfrm>
            <a:off x="2079899" y="2034744"/>
            <a:ext cx="828040" cy="236854"/>
          </a:xfrm>
          <a:prstGeom prst="rect">
            <a:avLst/>
          </a:prstGeom>
        </p:spPr>
        <p:txBody>
          <a:bodyPr vert="horz" wrap="square" lIns="0" tIns="17145" rIns="0" bIns="0" rtlCol="0">
            <a:spAutoFit/>
          </a:bodyPr>
          <a:lstStyle/>
          <a:p>
            <a:pPr marL="281940" marR="172085" indent="-102235">
              <a:lnSpc>
                <a:spcPts val="830"/>
              </a:lnSpc>
              <a:spcBef>
                <a:spcPts val="135"/>
              </a:spcBef>
            </a:pPr>
            <a:r>
              <a:rPr sz="700" spc="20" dirty="0">
                <a:solidFill>
                  <a:srgbClr val="FFFFFF"/>
                </a:solidFill>
                <a:latin typeface="Arial"/>
                <a:cs typeface="Arial"/>
              </a:rPr>
              <a:t>Netflix</a:t>
            </a:r>
            <a:r>
              <a:rPr sz="700" spc="-114" dirty="0">
                <a:solidFill>
                  <a:srgbClr val="FFFFFF"/>
                </a:solidFill>
                <a:latin typeface="Arial"/>
                <a:cs typeface="Arial"/>
              </a:rPr>
              <a:t> </a:t>
            </a:r>
            <a:r>
              <a:rPr sz="700" spc="15" dirty="0">
                <a:solidFill>
                  <a:srgbClr val="FFFFFF"/>
                </a:solidFill>
                <a:latin typeface="Arial"/>
                <a:cs typeface="Arial"/>
              </a:rPr>
              <a:t>Zuul </a:t>
            </a:r>
            <a:r>
              <a:rPr sz="700" spc="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27" name="object 27"/>
          <p:cNvSpPr/>
          <p:nvPr/>
        </p:nvSpPr>
        <p:spPr>
          <a:xfrm>
            <a:off x="2231549" y="1769750"/>
            <a:ext cx="509599" cy="137849"/>
          </a:xfrm>
          <a:prstGeom prst="rect">
            <a:avLst/>
          </a:prstGeom>
          <a:blipFill>
            <a:blip r:embed="rId3" cstate="print"/>
            <a:stretch>
              <a:fillRect/>
            </a:stretch>
          </a:blipFill>
        </p:spPr>
        <p:txBody>
          <a:bodyPr wrap="square" lIns="0" tIns="0" rIns="0" bIns="0" rtlCol="0"/>
          <a:lstStyle/>
          <a:p>
            <a:endParaRPr/>
          </a:p>
        </p:txBody>
      </p:sp>
      <p:sp>
        <p:nvSpPr>
          <p:cNvPr id="28" name="object 28"/>
          <p:cNvSpPr txBox="1"/>
          <p:nvPr/>
        </p:nvSpPr>
        <p:spPr>
          <a:xfrm>
            <a:off x="1708050" y="33857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9" name="object 29"/>
          <p:cNvSpPr/>
          <p:nvPr/>
        </p:nvSpPr>
        <p:spPr>
          <a:xfrm>
            <a:off x="7494144" y="46768"/>
            <a:ext cx="1582512" cy="53111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859954" y="295275"/>
            <a:ext cx="3252787" cy="442913"/>
          </a:xfrm>
          <a:prstGeom prst="rect">
            <a:avLst/>
          </a:prstGeom>
        </p:spPr>
        <p:txBody>
          <a:bodyPr vert="horz" wrap="square" lIns="0" tIns="12700" rIns="0" bIns="0" rtlCol="0">
            <a:spAutoFit/>
          </a:bodyPr>
          <a:lstStyle/>
          <a:p>
            <a:pPr marL="12700">
              <a:lnSpc>
                <a:spcPct val="100000"/>
              </a:lnSpc>
              <a:spcBef>
                <a:spcPts val="100"/>
              </a:spcBef>
            </a:pPr>
            <a:r>
              <a:rPr lang="zh-CN" altLang="en-US" sz="2800" spc="-55" dirty="0"/>
              <a:t>容错</a:t>
            </a:r>
            <a:endParaRPr sz="2800" spc="-110" dirty="0"/>
          </a:p>
        </p:txBody>
      </p:sp>
      <p:sp>
        <p:nvSpPr>
          <p:cNvPr id="4" name="object 4"/>
          <p:cNvSpPr/>
          <p:nvPr/>
        </p:nvSpPr>
        <p:spPr>
          <a:xfrm>
            <a:off x="20798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8967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4380950" y="1810750"/>
            <a:ext cx="828040" cy="1465580"/>
          </a:xfrm>
          <a:custGeom>
            <a:avLst/>
            <a:gdLst/>
            <a:ahLst/>
            <a:cxnLst/>
            <a:rect l="l" t="t" r="r" b="b"/>
            <a:pathLst>
              <a:path w="828039" h="1465579">
                <a:moveTo>
                  <a:pt x="0" y="0"/>
                </a:moveTo>
                <a:lnTo>
                  <a:pt x="827699" y="0"/>
                </a:lnTo>
                <a:lnTo>
                  <a:pt x="827699" y="1465199"/>
                </a:lnTo>
                <a:lnTo>
                  <a:pt x="0" y="1465199"/>
                </a:lnTo>
                <a:lnTo>
                  <a:pt x="0" y="0"/>
                </a:lnTo>
                <a:close/>
              </a:path>
            </a:pathLst>
          </a:custGeom>
          <a:solidFill>
            <a:srgbClr val="134F5C"/>
          </a:solidFill>
        </p:spPr>
        <p:txBody>
          <a:bodyPr wrap="square" lIns="0" tIns="0" rIns="0" bIns="0" rtlCol="0"/>
          <a:lstStyle/>
          <a:p>
            <a:endParaRPr/>
          </a:p>
        </p:txBody>
      </p:sp>
      <p:sp>
        <p:nvSpPr>
          <p:cNvPr id="7" name="object 7"/>
          <p:cNvSpPr txBox="1"/>
          <p:nvPr/>
        </p:nvSpPr>
        <p:spPr>
          <a:xfrm>
            <a:off x="4634164" y="2055607"/>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8" name="object 8"/>
          <p:cNvSpPr/>
          <p:nvPr/>
        </p:nvSpPr>
        <p:spPr>
          <a:xfrm>
            <a:off x="2382305" y="2629403"/>
            <a:ext cx="228699" cy="212574"/>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9942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0" name="object 10"/>
          <p:cNvSpPr txBox="1"/>
          <p:nvPr/>
        </p:nvSpPr>
        <p:spPr>
          <a:xfrm>
            <a:off x="2994299" y="2949144"/>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1" name="object 11"/>
          <p:cNvSpPr/>
          <p:nvPr/>
        </p:nvSpPr>
        <p:spPr>
          <a:xfrm>
            <a:off x="3145949" y="2684150"/>
            <a:ext cx="509599" cy="137849"/>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295350" y="1810750"/>
            <a:ext cx="828040" cy="1465580"/>
          </a:xfrm>
          <a:custGeom>
            <a:avLst/>
            <a:gdLst/>
            <a:ahLst/>
            <a:cxnLst/>
            <a:rect l="l" t="t" r="r" b="b"/>
            <a:pathLst>
              <a:path w="828039" h="1465579">
                <a:moveTo>
                  <a:pt x="0" y="0"/>
                </a:moveTo>
                <a:lnTo>
                  <a:pt x="827699" y="0"/>
                </a:lnTo>
                <a:lnTo>
                  <a:pt x="827699" y="1465199"/>
                </a:lnTo>
                <a:lnTo>
                  <a:pt x="0" y="1465199"/>
                </a:lnTo>
                <a:lnTo>
                  <a:pt x="0" y="0"/>
                </a:lnTo>
                <a:close/>
              </a:path>
            </a:pathLst>
          </a:custGeom>
          <a:solidFill>
            <a:srgbClr val="134F5C"/>
          </a:solidFill>
        </p:spPr>
        <p:txBody>
          <a:bodyPr wrap="square" lIns="0" tIns="0" rIns="0" bIns="0" rtlCol="0"/>
          <a:lstStyle/>
          <a:p>
            <a:endParaRPr/>
          </a:p>
        </p:txBody>
      </p:sp>
      <p:sp>
        <p:nvSpPr>
          <p:cNvPr id="13" name="object 13"/>
          <p:cNvSpPr txBox="1"/>
          <p:nvPr/>
        </p:nvSpPr>
        <p:spPr>
          <a:xfrm>
            <a:off x="5548564" y="2055607"/>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4" name="object 14"/>
          <p:cNvSpPr/>
          <p:nvPr/>
        </p:nvSpPr>
        <p:spPr>
          <a:xfrm>
            <a:off x="6209750" y="1810750"/>
            <a:ext cx="828040" cy="1465580"/>
          </a:xfrm>
          <a:custGeom>
            <a:avLst/>
            <a:gdLst/>
            <a:ahLst/>
            <a:cxnLst/>
            <a:rect l="l" t="t" r="r" b="b"/>
            <a:pathLst>
              <a:path w="828040" h="1465579">
                <a:moveTo>
                  <a:pt x="0" y="0"/>
                </a:moveTo>
                <a:lnTo>
                  <a:pt x="827699" y="0"/>
                </a:lnTo>
                <a:lnTo>
                  <a:pt x="827699" y="1465199"/>
                </a:lnTo>
                <a:lnTo>
                  <a:pt x="0" y="1465199"/>
                </a:lnTo>
                <a:lnTo>
                  <a:pt x="0" y="0"/>
                </a:lnTo>
                <a:close/>
              </a:path>
            </a:pathLst>
          </a:custGeom>
          <a:solidFill>
            <a:srgbClr val="134F5C"/>
          </a:solidFill>
        </p:spPr>
        <p:txBody>
          <a:bodyPr wrap="square" lIns="0" tIns="0" rIns="0" bIns="0" rtlCol="0"/>
          <a:lstStyle/>
          <a:p>
            <a:endParaRPr/>
          </a:p>
        </p:txBody>
      </p:sp>
      <p:sp>
        <p:nvSpPr>
          <p:cNvPr id="15" name="object 15"/>
          <p:cNvSpPr txBox="1"/>
          <p:nvPr/>
        </p:nvSpPr>
        <p:spPr>
          <a:xfrm>
            <a:off x="6462964" y="2055607"/>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6" name="object 16"/>
          <p:cNvSpPr/>
          <p:nvPr/>
        </p:nvSpPr>
        <p:spPr>
          <a:xfrm>
            <a:off x="20798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7" name="object 17"/>
          <p:cNvSpPr txBox="1"/>
          <p:nvPr/>
        </p:nvSpPr>
        <p:spPr>
          <a:xfrm>
            <a:off x="2079899" y="2034744"/>
            <a:ext cx="828040" cy="236854"/>
          </a:xfrm>
          <a:prstGeom prst="rect">
            <a:avLst/>
          </a:prstGeom>
        </p:spPr>
        <p:txBody>
          <a:bodyPr vert="horz" wrap="square" lIns="0" tIns="17145" rIns="0" bIns="0" rtlCol="0">
            <a:spAutoFit/>
          </a:bodyPr>
          <a:lstStyle/>
          <a:p>
            <a:pPr marL="281940" marR="172085" indent="-102235">
              <a:lnSpc>
                <a:spcPts val="830"/>
              </a:lnSpc>
              <a:spcBef>
                <a:spcPts val="135"/>
              </a:spcBef>
            </a:pPr>
            <a:r>
              <a:rPr sz="700" spc="20" dirty="0">
                <a:solidFill>
                  <a:srgbClr val="FFFFFF"/>
                </a:solidFill>
                <a:latin typeface="Arial"/>
                <a:cs typeface="Arial"/>
              </a:rPr>
              <a:t>Netflix</a:t>
            </a:r>
            <a:r>
              <a:rPr sz="700" spc="-114" dirty="0">
                <a:solidFill>
                  <a:srgbClr val="FFFFFF"/>
                </a:solidFill>
                <a:latin typeface="Arial"/>
                <a:cs typeface="Arial"/>
              </a:rPr>
              <a:t> </a:t>
            </a:r>
            <a:r>
              <a:rPr sz="700" spc="15" dirty="0">
                <a:solidFill>
                  <a:srgbClr val="FFFFFF"/>
                </a:solidFill>
                <a:latin typeface="Arial"/>
                <a:cs typeface="Arial"/>
              </a:rPr>
              <a:t>Zuul </a:t>
            </a:r>
            <a:r>
              <a:rPr sz="700" spc="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graphicFrame>
        <p:nvGraphicFramePr>
          <p:cNvPr id="18" name="object 18"/>
          <p:cNvGraphicFramePr>
            <a:graphicFrameLocks noGrp="1"/>
          </p:cNvGraphicFramePr>
          <p:nvPr/>
        </p:nvGraphicFramePr>
        <p:xfrm>
          <a:off x="4424600" y="2399788"/>
          <a:ext cx="740410" cy="832646"/>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3"/>
                  </a:ext>
                </a:extLst>
              </a:tr>
            </a:tbl>
          </a:graphicData>
        </a:graphic>
      </p:graphicFrame>
      <p:graphicFrame>
        <p:nvGraphicFramePr>
          <p:cNvPr id="19" name="object 19"/>
          <p:cNvGraphicFramePr>
            <a:graphicFrameLocks noGrp="1"/>
          </p:cNvGraphicFramePr>
          <p:nvPr/>
        </p:nvGraphicFramePr>
        <p:xfrm>
          <a:off x="5339000" y="2399788"/>
          <a:ext cx="740410" cy="832646"/>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3"/>
                  </a:ext>
                </a:extLst>
              </a:tr>
            </a:tbl>
          </a:graphicData>
        </a:graphic>
      </p:graphicFrame>
      <p:graphicFrame>
        <p:nvGraphicFramePr>
          <p:cNvPr id="20" name="object 20"/>
          <p:cNvGraphicFramePr>
            <a:graphicFrameLocks noGrp="1"/>
          </p:cNvGraphicFramePr>
          <p:nvPr/>
        </p:nvGraphicFramePr>
        <p:xfrm>
          <a:off x="6253400" y="2399788"/>
          <a:ext cx="740410" cy="832646"/>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3"/>
                  </a:ext>
                </a:extLst>
              </a:tr>
            </a:tbl>
          </a:graphicData>
        </a:graphic>
      </p:graphicFrame>
      <p:sp>
        <p:nvSpPr>
          <p:cNvPr id="21" name="object 21"/>
          <p:cNvSpPr/>
          <p:nvPr/>
        </p:nvSpPr>
        <p:spPr>
          <a:xfrm>
            <a:off x="2231549" y="1769750"/>
            <a:ext cx="509599" cy="137849"/>
          </a:xfrm>
          <a:prstGeom prst="rect">
            <a:avLst/>
          </a:prstGeom>
          <a:blipFill>
            <a:blip r:embed="rId3" cstate="print"/>
            <a:stretch>
              <a:fillRect/>
            </a:stretch>
          </a:blipFill>
        </p:spPr>
        <p:txBody>
          <a:bodyPr wrap="square" lIns="0" tIns="0" rIns="0" bIns="0" rtlCol="0"/>
          <a:lstStyle/>
          <a:p>
            <a:endParaRPr/>
          </a:p>
        </p:txBody>
      </p:sp>
      <p:sp>
        <p:nvSpPr>
          <p:cNvPr id="22" name="object 22"/>
          <p:cNvSpPr txBox="1"/>
          <p:nvPr/>
        </p:nvSpPr>
        <p:spPr>
          <a:xfrm>
            <a:off x="1720959" y="33857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3" name="object 23"/>
          <p:cNvSpPr/>
          <p:nvPr/>
        </p:nvSpPr>
        <p:spPr>
          <a:xfrm>
            <a:off x="7494144" y="46768"/>
            <a:ext cx="1582512" cy="53111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51434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idx="4294967295"/>
          </p:nvPr>
        </p:nvSpPr>
        <p:spPr>
          <a:xfrm>
            <a:off x="4979988" y="255588"/>
            <a:ext cx="4164012" cy="520700"/>
          </a:xfrm>
          <a:prstGeom prst="rect">
            <a:avLst/>
          </a:prstGeom>
        </p:spPr>
        <p:txBody>
          <a:bodyPr vert="horz" wrap="square" lIns="0" tIns="12700" rIns="0" bIns="0" rtlCol="0">
            <a:spAutoFit/>
          </a:bodyPr>
          <a:lstStyle/>
          <a:p>
            <a:pPr marL="12700">
              <a:lnSpc>
                <a:spcPct val="100000"/>
              </a:lnSpc>
              <a:spcBef>
                <a:spcPts val="100"/>
              </a:spcBef>
            </a:pPr>
            <a:r>
              <a:rPr lang="zh-CN" altLang="en-US" spc="-100" dirty="0"/>
              <a:t>可观察性</a:t>
            </a:r>
            <a:endParaRPr spc="-35" dirty="0"/>
          </a:p>
        </p:txBody>
      </p:sp>
      <p:sp>
        <p:nvSpPr>
          <p:cNvPr id="27" name="object 27"/>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sp>
        <p:nvSpPr>
          <p:cNvPr id="4" name="object 4"/>
          <p:cNvSpPr/>
          <p:nvPr/>
        </p:nvSpPr>
        <p:spPr>
          <a:xfrm>
            <a:off x="20798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8967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4380950" y="1530574"/>
            <a:ext cx="828040" cy="1745614"/>
          </a:xfrm>
          <a:custGeom>
            <a:avLst/>
            <a:gdLst/>
            <a:ahLst/>
            <a:cxnLst/>
            <a:rect l="l" t="t" r="r" b="b"/>
            <a:pathLst>
              <a:path w="828039" h="1745614">
                <a:moveTo>
                  <a:pt x="0" y="0"/>
                </a:moveTo>
                <a:lnTo>
                  <a:pt x="827699" y="0"/>
                </a:lnTo>
                <a:lnTo>
                  <a:pt x="827699" y="1745399"/>
                </a:lnTo>
                <a:lnTo>
                  <a:pt x="0" y="1745399"/>
                </a:lnTo>
                <a:lnTo>
                  <a:pt x="0" y="0"/>
                </a:lnTo>
                <a:close/>
              </a:path>
            </a:pathLst>
          </a:custGeom>
          <a:solidFill>
            <a:srgbClr val="134F5C"/>
          </a:solidFill>
        </p:spPr>
        <p:txBody>
          <a:bodyPr wrap="square" lIns="0" tIns="0" rIns="0" bIns="0" rtlCol="0"/>
          <a:lstStyle/>
          <a:p>
            <a:endParaRPr/>
          </a:p>
        </p:txBody>
      </p:sp>
      <p:sp>
        <p:nvSpPr>
          <p:cNvPr id="7" name="object 7"/>
          <p:cNvSpPr txBox="1"/>
          <p:nvPr/>
        </p:nvSpPr>
        <p:spPr>
          <a:xfrm>
            <a:off x="4634164" y="1810756"/>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8" name="object 8"/>
          <p:cNvSpPr/>
          <p:nvPr/>
        </p:nvSpPr>
        <p:spPr>
          <a:xfrm>
            <a:off x="2382305" y="2629403"/>
            <a:ext cx="228699" cy="212574"/>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29942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0" name="object 10"/>
          <p:cNvSpPr txBox="1"/>
          <p:nvPr/>
        </p:nvSpPr>
        <p:spPr>
          <a:xfrm>
            <a:off x="2994299" y="2949144"/>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1" name="object 11"/>
          <p:cNvSpPr/>
          <p:nvPr/>
        </p:nvSpPr>
        <p:spPr>
          <a:xfrm>
            <a:off x="3145949" y="2684150"/>
            <a:ext cx="509599" cy="137849"/>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5295350" y="1530574"/>
            <a:ext cx="828040" cy="1745614"/>
          </a:xfrm>
          <a:custGeom>
            <a:avLst/>
            <a:gdLst/>
            <a:ahLst/>
            <a:cxnLst/>
            <a:rect l="l" t="t" r="r" b="b"/>
            <a:pathLst>
              <a:path w="828039" h="1745614">
                <a:moveTo>
                  <a:pt x="0" y="0"/>
                </a:moveTo>
                <a:lnTo>
                  <a:pt x="827699" y="0"/>
                </a:lnTo>
                <a:lnTo>
                  <a:pt x="827699" y="1745399"/>
                </a:lnTo>
                <a:lnTo>
                  <a:pt x="0" y="1745399"/>
                </a:lnTo>
                <a:lnTo>
                  <a:pt x="0" y="0"/>
                </a:lnTo>
                <a:close/>
              </a:path>
            </a:pathLst>
          </a:custGeom>
          <a:solidFill>
            <a:srgbClr val="134F5C"/>
          </a:solidFill>
        </p:spPr>
        <p:txBody>
          <a:bodyPr wrap="square" lIns="0" tIns="0" rIns="0" bIns="0" rtlCol="0"/>
          <a:lstStyle/>
          <a:p>
            <a:endParaRPr/>
          </a:p>
        </p:txBody>
      </p:sp>
      <p:sp>
        <p:nvSpPr>
          <p:cNvPr id="13" name="object 13"/>
          <p:cNvSpPr txBox="1"/>
          <p:nvPr/>
        </p:nvSpPr>
        <p:spPr>
          <a:xfrm>
            <a:off x="5548564" y="1810756"/>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4" name="object 14"/>
          <p:cNvSpPr/>
          <p:nvPr/>
        </p:nvSpPr>
        <p:spPr>
          <a:xfrm>
            <a:off x="6209750" y="1530574"/>
            <a:ext cx="828040" cy="1745614"/>
          </a:xfrm>
          <a:custGeom>
            <a:avLst/>
            <a:gdLst/>
            <a:ahLst/>
            <a:cxnLst/>
            <a:rect l="l" t="t" r="r" b="b"/>
            <a:pathLst>
              <a:path w="828040" h="1745614">
                <a:moveTo>
                  <a:pt x="0" y="0"/>
                </a:moveTo>
                <a:lnTo>
                  <a:pt x="827699" y="0"/>
                </a:lnTo>
                <a:lnTo>
                  <a:pt x="827699" y="1745399"/>
                </a:lnTo>
                <a:lnTo>
                  <a:pt x="0" y="1745399"/>
                </a:lnTo>
                <a:lnTo>
                  <a:pt x="0" y="0"/>
                </a:lnTo>
                <a:close/>
              </a:path>
            </a:pathLst>
          </a:custGeom>
          <a:solidFill>
            <a:srgbClr val="134F5C"/>
          </a:solidFill>
        </p:spPr>
        <p:txBody>
          <a:bodyPr wrap="square" lIns="0" tIns="0" rIns="0" bIns="0" rtlCol="0"/>
          <a:lstStyle/>
          <a:p>
            <a:endParaRPr/>
          </a:p>
        </p:txBody>
      </p:sp>
      <p:sp>
        <p:nvSpPr>
          <p:cNvPr id="15" name="object 15"/>
          <p:cNvSpPr txBox="1"/>
          <p:nvPr/>
        </p:nvSpPr>
        <p:spPr>
          <a:xfrm>
            <a:off x="6462964" y="1810756"/>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6" name="object 16"/>
          <p:cNvSpPr/>
          <p:nvPr/>
        </p:nvSpPr>
        <p:spPr>
          <a:xfrm>
            <a:off x="20798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7" name="object 17"/>
          <p:cNvSpPr txBox="1"/>
          <p:nvPr/>
        </p:nvSpPr>
        <p:spPr>
          <a:xfrm>
            <a:off x="2079899" y="2034744"/>
            <a:ext cx="828040" cy="236854"/>
          </a:xfrm>
          <a:prstGeom prst="rect">
            <a:avLst/>
          </a:prstGeom>
        </p:spPr>
        <p:txBody>
          <a:bodyPr vert="horz" wrap="square" lIns="0" tIns="17145" rIns="0" bIns="0" rtlCol="0">
            <a:spAutoFit/>
          </a:bodyPr>
          <a:lstStyle/>
          <a:p>
            <a:pPr marL="281940" marR="172085" indent="-102235">
              <a:lnSpc>
                <a:spcPts val="830"/>
              </a:lnSpc>
              <a:spcBef>
                <a:spcPts val="135"/>
              </a:spcBef>
            </a:pPr>
            <a:r>
              <a:rPr sz="700" spc="20" dirty="0">
                <a:solidFill>
                  <a:srgbClr val="FFFFFF"/>
                </a:solidFill>
                <a:latin typeface="Arial"/>
                <a:cs typeface="Arial"/>
              </a:rPr>
              <a:t>Netflix</a:t>
            </a:r>
            <a:r>
              <a:rPr sz="700" spc="-114" dirty="0">
                <a:solidFill>
                  <a:srgbClr val="FFFFFF"/>
                </a:solidFill>
                <a:latin typeface="Arial"/>
                <a:cs typeface="Arial"/>
              </a:rPr>
              <a:t> </a:t>
            </a:r>
            <a:r>
              <a:rPr sz="700" spc="15" dirty="0">
                <a:solidFill>
                  <a:srgbClr val="FFFFFF"/>
                </a:solidFill>
                <a:latin typeface="Arial"/>
                <a:cs typeface="Arial"/>
              </a:rPr>
              <a:t>Zuul </a:t>
            </a:r>
            <a:r>
              <a:rPr sz="700" spc="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graphicFrame>
        <p:nvGraphicFramePr>
          <p:cNvPr id="18" name="object 18"/>
          <p:cNvGraphicFramePr>
            <a:graphicFrameLocks noGrp="1"/>
          </p:cNvGraphicFramePr>
          <p:nvPr/>
        </p:nvGraphicFramePr>
        <p:xfrm>
          <a:off x="4424600" y="2185738"/>
          <a:ext cx="740410" cy="1046695"/>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dirty="0">
                          <a:solidFill>
                            <a:srgbClr val="FFFFFF"/>
                          </a:solidFill>
                          <a:latin typeface="Arial"/>
                          <a:cs typeface="Arial"/>
                        </a:rPr>
                        <a:t>Tracing</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3"/>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4"/>
                  </a:ext>
                </a:extLst>
              </a:tr>
            </a:tbl>
          </a:graphicData>
        </a:graphic>
      </p:graphicFrame>
      <p:graphicFrame>
        <p:nvGraphicFramePr>
          <p:cNvPr id="19" name="object 19"/>
          <p:cNvGraphicFramePr>
            <a:graphicFrameLocks noGrp="1"/>
          </p:cNvGraphicFramePr>
          <p:nvPr/>
        </p:nvGraphicFramePr>
        <p:xfrm>
          <a:off x="5339000" y="2185738"/>
          <a:ext cx="740410" cy="1046695"/>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dirty="0">
                          <a:solidFill>
                            <a:srgbClr val="FFFFFF"/>
                          </a:solidFill>
                          <a:latin typeface="Arial"/>
                          <a:cs typeface="Arial"/>
                        </a:rPr>
                        <a:t>Tracing</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3"/>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4"/>
                  </a:ext>
                </a:extLst>
              </a:tr>
            </a:tbl>
          </a:graphicData>
        </a:graphic>
      </p:graphicFrame>
      <p:graphicFrame>
        <p:nvGraphicFramePr>
          <p:cNvPr id="20" name="object 20"/>
          <p:cNvGraphicFramePr>
            <a:graphicFrameLocks noGrp="1"/>
          </p:cNvGraphicFramePr>
          <p:nvPr/>
        </p:nvGraphicFramePr>
        <p:xfrm>
          <a:off x="6253400" y="2185738"/>
          <a:ext cx="740410" cy="1046695"/>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dirty="0">
                          <a:solidFill>
                            <a:srgbClr val="FFFFFF"/>
                          </a:solidFill>
                          <a:latin typeface="Arial"/>
                          <a:cs typeface="Arial"/>
                        </a:rPr>
                        <a:t>Tracing</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3"/>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4"/>
                  </a:ext>
                </a:extLst>
              </a:tr>
            </a:tbl>
          </a:graphicData>
        </a:graphic>
      </p:graphicFrame>
      <p:sp>
        <p:nvSpPr>
          <p:cNvPr id="21" name="object 21"/>
          <p:cNvSpPr/>
          <p:nvPr/>
        </p:nvSpPr>
        <p:spPr>
          <a:xfrm>
            <a:off x="2231549" y="1769750"/>
            <a:ext cx="509599" cy="137849"/>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29942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23" name="object 23"/>
          <p:cNvSpPr txBox="1"/>
          <p:nvPr/>
        </p:nvSpPr>
        <p:spPr>
          <a:xfrm>
            <a:off x="2994299" y="2087131"/>
            <a:ext cx="828040" cy="132080"/>
          </a:xfrm>
          <a:prstGeom prst="rect">
            <a:avLst/>
          </a:prstGeom>
        </p:spPr>
        <p:txBody>
          <a:bodyPr vert="horz" wrap="square" lIns="0" tIns="12700" rIns="0" bIns="0" rtlCol="0">
            <a:spAutoFit/>
          </a:bodyPr>
          <a:lstStyle/>
          <a:p>
            <a:pPr marL="140335">
              <a:lnSpc>
                <a:spcPct val="100000"/>
              </a:lnSpc>
              <a:spcBef>
                <a:spcPts val="100"/>
              </a:spcBef>
            </a:pPr>
            <a:r>
              <a:rPr sz="700" spc="10" dirty="0">
                <a:solidFill>
                  <a:srgbClr val="FFFFFF"/>
                </a:solidFill>
                <a:latin typeface="Arial"/>
                <a:cs typeface="Arial"/>
              </a:rPr>
              <a:t>ZipKin</a:t>
            </a:r>
            <a:r>
              <a:rPr sz="700" spc="-40"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24" name="object 24"/>
          <p:cNvSpPr/>
          <p:nvPr/>
        </p:nvSpPr>
        <p:spPr>
          <a:xfrm>
            <a:off x="3149495" y="1738072"/>
            <a:ext cx="517124" cy="233374"/>
          </a:xfrm>
          <a:prstGeom prst="rect">
            <a:avLst/>
          </a:prstGeom>
          <a:blipFill>
            <a:blip r:embed="rId5" cstate="print"/>
            <a:stretch>
              <a:fillRect/>
            </a:stretch>
          </a:blipFill>
        </p:spPr>
        <p:txBody>
          <a:bodyPr wrap="square" lIns="0" tIns="0" rIns="0" bIns="0" rtlCol="0"/>
          <a:lstStyle/>
          <a:p>
            <a:endParaRPr/>
          </a:p>
        </p:txBody>
      </p:sp>
      <p:sp>
        <p:nvSpPr>
          <p:cNvPr id="25" name="object 25"/>
          <p:cNvSpPr txBox="1"/>
          <p:nvPr/>
        </p:nvSpPr>
        <p:spPr>
          <a:xfrm>
            <a:off x="1708050" y="33857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6" name="object 26"/>
          <p:cNvSpPr/>
          <p:nvPr/>
        </p:nvSpPr>
        <p:spPr>
          <a:xfrm>
            <a:off x="7494144" y="46768"/>
            <a:ext cx="1582512" cy="531112"/>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4294967295"/>
          </p:nvPr>
        </p:nvSpPr>
        <p:spPr>
          <a:xfrm>
            <a:off x="1257300" y="854075"/>
            <a:ext cx="7886700" cy="1346200"/>
          </a:xfrm>
          <a:prstGeom prst="rect">
            <a:avLst/>
          </a:prstGeom>
        </p:spPr>
        <p:txBody>
          <a:bodyPr vert="horz" wrap="square" lIns="0" tIns="12700" rIns="0" bIns="0" rtlCol="0">
            <a:spAutoFit/>
          </a:bodyPr>
          <a:lstStyle/>
          <a:p>
            <a:pPr marL="116839" algn="ctr">
              <a:lnSpc>
                <a:spcPct val="100000"/>
              </a:lnSpc>
              <a:spcBef>
                <a:spcPts val="100"/>
              </a:spcBef>
            </a:pPr>
            <a:r>
              <a:rPr lang="zh-CN" altLang="en-US" spc="25" dirty="0"/>
              <a:t>仅限于</a:t>
            </a:r>
            <a:r>
              <a:rPr lang="en-US" altLang="zh-CN" spc="-5" dirty="0"/>
              <a:t>Java</a:t>
            </a:r>
            <a:endParaRPr spc="25" dirty="0"/>
          </a:p>
          <a:p>
            <a:pPr marL="116839">
              <a:lnSpc>
                <a:spcPct val="100000"/>
              </a:lnSpc>
              <a:spcBef>
                <a:spcPts val="10"/>
              </a:spcBef>
            </a:pPr>
            <a:endParaRPr sz="3800" dirty="0">
              <a:latin typeface="Times New Roman"/>
              <a:cs typeface="Times New Roman"/>
            </a:endParaRPr>
          </a:p>
          <a:p>
            <a:pPr marL="116839" algn="ctr">
              <a:lnSpc>
                <a:spcPct val="100000"/>
              </a:lnSpc>
            </a:pPr>
            <a:r>
              <a:rPr lang="zh-CN" altLang="en-US" spc="-10" dirty="0"/>
              <a:t>向你的代码加入大量的框架库</a:t>
            </a:r>
            <a:endParaRPr spc="-10" dirty="0"/>
          </a:p>
        </p:txBody>
      </p:sp>
      <p:sp>
        <p:nvSpPr>
          <p:cNvPr id="3" name="object 3"/>
          <p:cNvSpPr txBox="1">
            <a:spLocks noGrp="1"/>
          </p:cNvSpPr>
          <p:nvPr>
            <p:ph type="title" idx="4294967295"/>
          </p:nvPr>
        </p:nvSpPr>
        <p:spPr>
          <a:xfrm>
            <a:off x="0" y="436563"/>
            <a:ext cx="5424488" cy="482600"/>
          </a:xfrm>
          <a:prstGeom prst="rect">
            <a:avLst/>
          </a:prstGeom>
        </p:spPr>
        <p:txBody>
          <a:bodyPr vert="horz" wrap="square" lIns="0" tIns="12700" rIns="0" bIns="0" rtlCol="0">
            <a:spAutoFit/>
          </a:bodyPr>
          <a:lstStyle/>
          <a:p>
            <a:pPr marL="12700">
              <a:lnSpc>
                <a:spcPct val="100000"/>
              </a:lnSpc>
              <a:spcBef>
                <a:spcPts val="100"/>
              </a:spcBef>
            </a:pPr>
            <a:r>
              <a:rPr sz="3000" spc="-20" dirty="0">
                <a:solidFill>
                  <a:srgbClr val="FFFFFF"/>
                </a:solidFill>
              </a:rPr>
              <a:t>What's Wrong </a:t>
            </a:r>
            <a:r>
              <a:rPr sz="3000" spc="95" dirty="0">
                <a:solidFill>
                  <a:srgbClr val="FFFFFF"/>
                </a:solidFill>
              </a:rPr>
              <a:t>with</a:t>
            </a:r>
            <a:r>
              <a:rPr sz="3000" spc="-630" dirty="0">
                <a:solidFill>
                  <a:srgbClr val="FFFFFF"/>
                </a:solidFill>
              </a:rPr>
              <a:t> </a:t>
            </a:r>
            <a:r>
              <a:rPr sz="3000" spc="85" dirty="0">
                <a:solidFill>
                  <a:srgbClr val="FFFFFF"/>
                </a:solidFill>
              </a:rPr>
              <a:t>Netflix </a:t>
            </a:r>
            <a:r>
              <a:rPr sz="3000" spc="-170" dirty="0">
                <a:solidFill>
                  <a:srgbClr val="FFFFFF"/>
                </a:solidFill>
              </a:rPr>
              <a:t>OSS?</a:t>
            </a:r>
            <a:endParaRPr sz="3000"/>
          </a:p>
        </p:txBody>
      </p:sp>
      <p:sp>
        <p:nvSpPr>
          <p:cNvPr id="5" name="object 5"/>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sp>
        <p:nvSpPr>
          <p:cNvPr id="4" name="object 4"/>
          <p:cNvSpPr/>
          <p:nvPr/>
        </p:nvSpPr>
        <p:spPr>
          <a:xfrm>
            <a:off x="3458212" y="3240674"/>
            <a:ext cx="2908913" cy="9761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07438" y="690235"/>
            <a:ext cx="3447599" cy="334499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ftr" sz="quarter" idx="4294967295"/>
          </p:nvPr>
        </p:nvSpPr>
        <p:spPr>
          <a:xfrm>
            <a:off x="0" y="4767263"/>
            <a:ext cx="3086100" cy="274637"/>
          </a:xfrm>
          <a:prstGeom prst="rect">
            <a:avLst/>
          </a:prstGeom>
        </p:spPr>
        <p:txBody>
          <a:bodyPr vert="horz" wrap="square" lIns="0" tIns="0" rIns="0" bIns="0" rtlCol="0">
            <a:spAutoFit/>
          </a:bodyPr>
          <a:lstStyle/>
          <a:p>
            <a:pPr marL="12700">
              <a:lnSpc>
                <a:spcPts val="1425"/>
              </a:lnSpc>
            </a:pPr>
            <a:r>
              <a:rPr spc="-5" dirty="0"/>
              <a:t>@danieloh30</a:t>
            </a:r>
          </a:p>
        </p:txBody>
      </p:sp>
      <p:pic>
        <p:nvPicPr>
          <p:cNvPr id="6" name="图片 5">
            <a:extLst>
              <a:ext uri="{FF2B5EF4-FFF2-40B4-BE49-F238E27FC236}">
                <a16:creationId xmlns:a16="http://schemas.microsoft.com/office/drawing/2014/main" id="{E080804B-4A54-47F8-9679-195AFCE0B118}"/>
              </a:ext>
            </a:extLst>
          </p:cNvPr>
          <p:cNvPicPr>
            <a:picLocks noChangeAspect="1"/>
          </p:cNvPicPr>
          <p:nvPr/>
        </p:nvPicPr>
        <p:blipFill>
          <a:blip r:embed="rId3"/>
          <a:stretch>
            <a:fillRect/>
          </a:stretch>
        </p:blipFill>
        <p:spPr>
          <a:xfrm>
            <a:off x="5233942" y="1345027"/>
            <a:ext cx="2252173" cy="22340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28600" y="35356"/>
            <a:ext cx="7886700" cy="993775"/>
          </a:xfrm>
        </p:spPr>
        <p:txBody>
          <a:bodyPr/>
          <a:lstStyle/>
          <a:p>
            <a:r>
              <a:rPr lang="zh-CN" altLang="en-US" dirty="0">
                <a:latin typeface="+mn-lt"/>
                <a:ea typeface="+mn-ea"/>
                <a:cs typeface="+mn-ea"/>
                <a:sym typeface="+mn-lt"/>
              </a:rPr>
              <a:t>为什么选用 </a:t>
            </a:r>
            <a:r>
              <a:rPr lang="en-US" altLang="zh-CN" sz="2800" dirty="0">
                <a:latin typeface="+mn-lt"/>
                <a:ea typeface="+mn-ea"/>
                <a:cs typeface="+mn-ea"/>
                <a:sym typeface="+mn-lt"/>
              </a:rPr>
              <a:t>Kubernetes</a:t>
            </a:r>
            <a:endParaRPr lang="zh-CN" altLang="en-US" sz="2800" dirty="0">
              <a:latin typeface="+mn-lt"/>
              <a:ea typeface="+mn-ea"/>
              <a:cs typeface="+mn-ea"/>
              <a:sym typeface="+mn-lt"/>
            </a:endParaRPr>
          </a:p>
        </p:txBody>
      </p:sp>
      <p:sp>
        <p:nvSpPr>
          <p:cNvPr id="4" name="灯片编号占位符 3"/>
          <p:cNvSpPr>
            <a:spLocks noGrp="1"/>
          </p:cNvSpPr>
          <p:nvPr>
            <p:ph type="sldNum" sz="quarter" idx="4294967295"/>
          </p:nvPr>
        </p:nvSpPr>
        <p:spPr>
          <a:xfrm>
            <a:off x="7086600" y="4767263"/>
            <a:ext cx="2057400" cy="274637"/>
          </a:xfrm>
        </p:spPr>
        <p:txBody>
          <a:bodyPr/>
          <a:lstStyle/>
          <a:p>
            <a:fld id="{5DD3DB80-B894-403A-B48E-6FDC1A72010E}" type="slidenum">
              <a:rPr lang="zh-CN" altLang="en-US" smtClean="0">
                <a:cs typeface="+mn-ea"/>
                <a:sym typeface="+mn-lt"/>
              </a:rPr>
              <a:t>17</a:t>
            </a:fld>
            <a:endParaRPr lang="zh-CN" altLang="en-US">
              <a:cs typeface="+mn-ea"/>
              <a:sym typeface="+mn-lt"/>
            </a:endParaRPr>
          </a:p>
        </p:txBody>
      </p:sp>
      <p:grpSp>
        <p:nvGrpSpPr>
          <p:cNvPr id="16" name="组合 15"/>
          <p:cNvGrpSpPr/>
          <p:nvPr/>
        </p:nvGrpSpPr>
        <p:grpSpPr>
          <a:xfrm>
            <a:off x="521494" y="1167883"/>
            <a:ext cx="1944121" cy="3116107"/>
            <a:chOff x="695325" y="1557177"/>
            <a:chExt cx="2592161" cy="4154809"/>
          </a:xfrm>
        </p:grpSpPr>
        <p:sp>
          <p:nvSpPr>
            <p:cNvPr id="17" name="矩形 16"/>
            <p:cNvSpPr/>
            <p:nvPr/>
          </p:nvSpPr>
          <p:spPr>
            <a:xfrm>
              <a:off x="695325" y="2185014"/>
              <a:ext cx="2592161" cy="35269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en-US" altLang="zh-CN" sz="1050" dirty="0">
                  <a:solidFill>
                    <a:schemeClr val="bg1"/>
                  </a:solidFill>
                  <a:cs typeface="+mn-ea"/>
                  <a:sym typeface="+mn-lt"/>
                </a:rPr>
                <a:t>Kubernetes </a:t>
              </a:r>
              <a:r>
                <a:rPr lang="zh-CN" altLang="en-US" sz="1050" dirty="0">
                  <a:solidFill>
                    <a:schemeClr val="bg1"/>
                  </a:solidFill>
                  <a:cs typeface="+mn-ea"/>
                  <a:sym typeface="+mn-lt"/>
                </a:rPr>
                <a:t>是功能强大的容器调度管理平台，赋予了 </a:t>
              </a:r>
              <a:r>
                <a:rPr lang="en-US" altLang="zh-CN" sz="1050" dirty="0">
                  <a:solidFill>
                    <a:schemeClr val="bg1"/>
                  </a:solidFill>
                  <a:cs typeface="+mn-ea"/>
                  <a:sym typeface="+mn-lt"/>
                </a:rPr>
                <a:t>Docker </a:t>
              </a:r>
              <a:r>
                <a:rPr lang="zh-CN" altLang="en-US" sz="1050" dirty="0">
                  <a:solidFill>
                    <a:schemeClr val="bg1"/>
                  </a:solidFill>
                  <a:cs typeface="+mn-ea"/>
                  <a:sym typeface="+mn-lt"/>
                </a:rPr>
                <a:t>更多的价值：可调度、可编排、易管理、易扩展。容器即服务（</a:t>
              </a:r>
              <a:r>
                <a:rPr lang="en-US" altLang="zh-CN" sz="1050" dirty="0" err="1">
                  <a:solidFill>
                    <a:schemeClr val="bg1"/>
                  </a:solidFill>
                  <a:cs typeface="+mn-ea"/>
                  <a:sym typeface="+mn-lt"/>
                </a:rPr>
                <a:t>CaaS</a:t>
              </a:r>
              <a:r>
                <a:rPr lang="zh-CN" altLang="en-US" sz="1050" dirty="0">
                  <a:solidFill>
                    <a:schemeClr val="bg1"/>
                  </a:solidFill>
                  <a:cs typeface="+mn-ea"/>
                  <a:sym typeface="+mn-lt"/>
                </a:rPr>
                <a:t>）的容器云概念也应运而生，相比不使用 </a:t>
              </a:r>
              <a:r>
                <a:rPr lang="en-US" altLang="zh-CN" sz="1050" dirty="0">
                  <a:solidFill>
                    <a:schemeClr val="bg1"/>
                  </a:solidFill>
                  <a:cs typeface="+mn-ea"/>
                  <a:sym typeface="+mn-lt"/>
                </a:rPr>
                <a:t>Kubernetes </a:t>
              </a:r>
              <a:r>
                <a:rPr lang="zh-CN" altLang="en-US" sz="1050" dirty="0">
                  <a:solidFill>
                    <a:schemeClr val="bg1"/>
                  </a:solidFill>
                  <a:cs typeface="+mn-ea"/>
                  <a:sym typeface="+mn-lt"/>
                </a:rPr>
                <a:t>的传统容器使用方式，运维成本至少可以降低一半。</a:t>
              </a:r>
              <a:endParaRPr lang="en-US" altLang="zh-CN" sz="1050" dirty="0">
                <a:solidFill>
                  <a:schemeClr val="bg1"/>
                </a:solidFill>
                <a:cs typeface="+mn-ea"/>
                <a:sym typeface="+mn-lt"/>
              </a:endParaRPr>
            </a:p>
          </p:txBody>
        </p:sp>
        <p:sp>
          <p:nvSpPr>
            <p:cNvPr id="18" name="矩形 17"/>
            <p:cNvSpPr/>
            <p:nvPr/>
          </p:nvSpPr>
          <p:spPr>
            <a:xfrm>
              <a:off x="695325" y="1557177"/>
              <a:ext cx="2592161" cy="6278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cs typeface="+mn-ea"/>
                  <a:sym typeface="+mn-lt"/>
                </a:rPr>
                <a:t>更低的运维成本</a:t>
              </a:r>
              <a:endParaRPr lang="en-US" altLang="zh-CN" sz="1200" b="1" dirty="0">
                <a:solidFill>
                  <a:schemeClr val="bg1"/>
                </a:solidFill>
                <a:cs typeface="+mn-ea"/>
                <a:sym typeface="+mn-lt"/>
              </a:endParaRPr>
            </a:p>
          </p:txBody>
        </p:sp>
      </p:grpSp>
      <p:grpSp>
        <p:nvGrpSpPr>
          <p:cNvPr id="19" name="组合 18"/>
          <p:cNvGrpSpPr/>
          <p:nvPr/>
        </p:nvGrpSpPr>
        <p:grpSpPr>
          <a:xfrm>
            <a:off x="2584337" y="1167883"/>
            <a:ext cx="1944121" cy="3116107"/>
            <a:chOff x="3445782" y="1557177"/>
            <a:chExt cx="2592161" cy="4154809"/>
          </a:xfrm>
        </p:grpSpPr>
        <p:sp>
          <p:nvSpPr>
            <p:cNvPr id="20" name="矩形 19"/>
            <p:cNvSpPr/>
            <p:nvPr/>
          </p:nvSpPr>
          <p:spPr>
            <a:xfrm>
              <a:off x="3445782" y="2185014"/>
              <a:ext cx="2592161" cy="352697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zh-CN" altLang="en-US" sz="1050" dirty="0">
                  <a:solidFill>
                    <a:schemeClr val="bg1"/>
                  </a:solidFill>
                  <a:cs typeface="+mn-ea"/>
                  <a:sym typeface="+mn-lt"/>
                </a:rPr>
                <a:t>通过 </a:t>
              </a:r>
              <a:r>
                <a:rPr lang="en-US" altLang="zh-CN" sz="1050" dirty="0">
                  <a:solidFill>
                    <a:schemeClr val="bg1"/>
                  </a:solidFill>
                  <a:cs typeface="+mn-ea"/>
                  <a:sym typeface="+mn-lt"/>
                </a:rPr>
                <a:t>Kubernetes </a:t>
              </a:r>
              <a:r>
                <a:rPr lang="zh-CN" altLang="en-US" sz="1050" dirty="0">
                  <a:solidFill>
                    <a:schemeClr val="bg1"/>
                  </a:solidFill>
                  <a:cs typeface="+mn-ea"/>
                  <a:sym typeface="+mn-lt"/>
                </a:rPr>
                <a:t>管理容器和底层 </a:t>
              </a:r>
              <a:r>
                <a:rPr lang="en-US" altLang="zh-CN" sz="1050" dirty="0">
                  <a:solidFill>
                    <a:schemeClr val="bg1"/>
                  </a:solidFill>
                  <a:cs typeface="+mn-ea"/>
                  <a:sym typeface="+mn-lt"/>
                </a:rPr>
                <a:t>IaaS</a:t>
              </a:r>
              <a:r>
                <a:rPr lang="zh-CN" altLang="en-US" sz="1050" dirty="0">
                  <a:solidFill>
                    <a:schemeClr val="bg1"/>
                  </a:solidFill>
                  <a:cs typeface="+mn-ea"/>
                  <a:sym typeface="+mn-lt"/>
                </a:rPr>
                <a:t> 资源，真正实现了业务的混部，极大的提高了资源利用率。</a:t>
              </a:r>
              <a:endParaRPr lang="en-US" altLang="zh-CN" sz="1050" dirty="0">
                <a:solidFill>
                  <a:schemeClr val="bg1"/>
                </a:solidFill>
                <a:cs typeface="+mn-ea"/>
                <a:sym typeface="+mn-lt"/>
              </a:endParaRPr>
            </a:p>
          </p:txBody>
        </p:sp>
        <p:sp>
          <p:nvSpPr>
            <p:cNvPr id="22" name="矩形 21"/>
            <p:cNvSpPr/>
            <p:nvPr/>
          </p:nvSpPr>
          <p:spPr>
            <a:xfrm>
              <a:off x="3445782" y="1557177"/>
              <a:ext cx="2592161" cy="62783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cs typeface="+mn-ea"/>
                  <a:sym typeface="+mn-lt"/>
                </a:rPr>
                <a:t>更高的资源利用率</a:t>
              </a:r>
              <a:endParaRPr lang="en-US" altLang="zh-CN" sz="1200" b="1" dirty="0">
                <a:solidFill>
                  <a:schemeClr val="bg1"/>
                </a:solidFill>
                <a:cs typeface="+mn-ea"/>
                <a:sym typeface="+mn-lt"/>
              </a:endParaRPr>
            </a:p>
          </p:txBody>
        </p:sp>
      </p:grpSp>
      <p:grpSp>
        <p:nvGrpSpPr>
          <p:cNvPr id="23" name="组合 22"/>
          <p:cNvGrpSpPr/>
          <p:nvPr/>
        </p:nvGrpSpPr>
        <p:grpSpPr>
          <a:xfrm>
            <a:off x="4647180" y="1167883"/>
            <a:ext cx="1944121" cy="3116107"/>
            <a:chOff x="6297839" y="1557177"/>
            <a:chExt cx="2592161" cy="4154809"/>
          </a:xfrm>
        </p:grpSpPr>
        <p:sp>
          <p:nvSpPr>
            <p:cNvPr id="24" name="矩形 23"/>
            <p:cNvSpPr/>
            <p:nvPr/>
          </p:nvSpPr>
          <p:spPr>
            <a:xfrm>
              <a:off x="6297839" y="2185014"/>
              <a:ext cx="2592161" cy="35269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en-US" altLang="zh-CN" sz="1050" dirty="0">
                  <a:solidFill>
                    <a:schemeClr val="bg1"/>
                  </a:solidFill>
                  <a:cs typeface="+mn-ea"/>
                  <a:sym typeface="+mn-lt"/>
                </a:rPr>
                <a:t>Kubernetes</a:t>
              </a:r>
              <a:r>
                <a:rPr lang="zh-CN" altLang="en-US" sz="1050" dirty="0">
                  <a:solidFill>
                    <a:schemeClr val="bg1"/>
                  </a:solidFill>
                  <a:cs typeface="+mn-ea"/>
                  <a:sym typeface="+mn-lt"/>
                </a:rPr>
                <a:t> 是最好的微服务运行环境之一，其资源</a:t>
              </a:r>
              <a:r>
                <a:rPr lang="en-US" altLang="zh-CN" sz="1050" dirty="0">
                  <a:solidFill>
                    <a:schemeClr val="bg1"/>
                  </a:solidFill>
                  <a:cs typeface="+mn-ea"/>
                  <a:sym typeface="+mn-lt"/>
                </a:rPr>
                <a:t>——</a:t>
              </a:r>
              <a:r>
                <a:rPr lang="zh-CN" altLang="en-US" sz="1050" dirty="0">
                  <a:solidFill>
                    <a:schemeClr val="bg1"/>
                  </a:solidFill>
                  <a:cs typeface="+mn-ea"/>
                  <a:sym typeface="+mn-lt"/>
                </a:rPr>
                <a:t>比如 </a:t>
              </a:r>
              <a:r>
                <a:rPr lang="en-US" altLang="zh-CN" sz="1050" dirty="0">
                  <a:solidFill>
                    <a:schemeClr val="bg1"/>
                  </a:solidFill>
                  <a:cs typeface="+mn-ea"/>
                  <a:sym typeface="+mn-lt"/>
                </a:rPr>
                <a:t>pod</a:t>
              </a:r>
              <a:r>
                <a:rPr lang="zh-CN" altLang="en-US" sz="1050" dirty="0">
                  <a:solidFill>
                    <a:schemeClr val="bg1"/>
                  </a:solidFill>
                  <a:cs typeface="+mn-ea"/>
                  <a:sym typeface="+mn-lt"/>
                </a:rPr>
                <a:t>、</a:t>
              </a:r>
              <a:r>
                <a:rPr lang="en-US" altLang="zh-CN" sz="1050" dirty="0">
                  <a:solidFill>
                    <a:schemeClr val="bg1"/>
                  </a:solidFill>
                  <a:cs typeface="+mn-ea"/>
                  <a:sym typeface="+mn-lt"/>
                </a:rPr>
                <a:t>controller</a:t>
              </a:r>
              <a:r>
                <a:rPr lang="zh-CN" altLang="en-US" sz="1050" dirty="0">
                  <a:solidFill>
                    <a:schemeClr val="bg1"/>
                  </a:solidFill>
                  <a:cs typeface="+mn-ea"/>
                  <a:sym typeface="+mn-lt"/>
                </a:rPr>
                <a:t>、</a:t>
              </a:r>
              <a:r>
                <a:rPr lang="en-US" altLang="zh-CN" sz="1050" dirty="0">
                  <a:solidFill>
                    <a:schemeClr val="bg1"/>
                  </a:solidFill>
                  <a:cs typeface="+mn-ea"/>
                  <a:sym typeface="+mn-lt"/>
                </a:rPr>
                <a:t>service </a:t>
              </a:r>
              <a:r>
                <a:rPr lang="zh-CN" altLang="en-US" sz="1050" dirty="0">
                  <a:solidFill>
                    <a:schemeClr val="bg1"/>
                  </a:solidFill>
                  <a:cs typeface="+mn-ea"/>
                  <a:sym typeface="+mn-lt"/>
                </a:rPr>
                <a:t>等的设计，本身就是一种微服务理念的实现。</a:t>
              </a:r>
              <a:endParaRPr lang="en-US" altLang="zh-CN" sz="1050" dirty="0">
                <a:solidFill>
                  <a:schemeClr val="bg1"/>
                </a:solidFill>
                <a:cs typeface="+mn-ea"/>
                <a:sym typeface="+mn-lt"/>
              </a:endParaRPr>
            </a:p>
            <a:p>
              <a:pPr marL="128588" indent="-128588">
                <a:lnSpc>
                  <a:spcPct val="150000"/>
                </a:lnSpc>
                <a:buFont typeface="Arial" panose="020B0604020202020204" pitchFamily="34" charset="0"/>
                <a:buChar char="•"/>
              </a:pPr>
              <a:r>
                <a:rPr lang="zh-CN" altLang="en-US" sz="1050" dirty="0">
                  <a:solidFill>
                    <a:schemeClr val="bg1"/>
                  </a:solidFill>
                  <a:cs typeface="+mn-ea"/>
                  <a:sym typeface="+mn-lt"/>
                </a:rPr>
                <a:t>使用 </a:t>
              </a:r>
              <a:r>
                <a:rPr lang="en-US" altLang="zh-CN" sz="1050" dirty="0">
                  <a:solidFill>
                    <a:schemeClr val="bg1"/>
                  </a:solidFill>
                  <a:cs typeface="+mn-ea"/>
                  <a:sym typeface="+mn-lt"/>
                </a:rPr>
                <a:t>image</a:t>
              </a:r>
              <a:r>
                <a:rPr lang="zh-CN" altLang="en-US" sz="1050" dirty="0">
                  <a:solidFill>
                    <a:schemeClr val="bg1"/>
                  </a:solidFill>
                  <a:cs typeface="+mn-ea"/>
                  <a:sym typeface="+mn-lt"/>
                </a:rPr>
                <a:t>和</a:t>
              </a:r>
              <a:r>
                <a:rPr lang="en-US" altLang="zh-CN" sz="1050" dirty="0">
                  <a:solidFill>
                    <a:schemeClr val="bg1"/>
                  </a:solidFill>
                  <a:cs typeface="+mn-ea"/>
                  <a:sym typeface="+mn-lt"/>
                </a:rPr>
                <a:t>helm</a:t>
              </a:r>
              <a:r>
                <a:rPr lang="zh-CN" altLang="en-US" sz="1050" dirty="0">
                  <a:solidFill>
                    <a:schemeClr val="bg1"/>
                  </a:solidFill>
                  <a:cs typeface="+mn-ea"/>
                  <a:sym typeface="+mn-lt"/>
                </a:rPr>
                <a:t>部署服务的模式，</a:t>
              </a:r>
              <a:r>
                <a:rPr lang="en-US" altLang="zh-CN" sz="1050" dirty="0" err="1">
                  <a:solidFill>
                    <a:schemeClr val="bg1"/>
                  </a:solidFill>
                  <a:cs typeface="+mn-ea"/>
                  <a:sym typeface="+mn-lt"/>
                </a:rPr>
                <a:t>configmap</a:t>
              </a:r>
              <a:r>
                <a:rPr lang="zh-CN" altLang="en-US" sz="1050" dirty="0">
                  <a:solidFill>
                    <a:schemeClr val="bg1"/>
                  </a:solidFill>
                  <a:cs typeface="+mn-ea"/>
                  <a:sym typeface="+mn-lt"/>
                </a:rPr>
                <a:t>、</a:t>
              </a:r>
              <a:r>
                <a:rPr lang="en-US" altLang="zh-CN" sz="1050" dirty="0">
                  <a:solidFill>
                    <a:schemeClr val="bg1"/>
                  </a:solidFill>
                  <a:cs typeface="+mn-ea"/>
                  <a:sym typeface="+mn-lt"/>
                </a:rPr>
                <a:t>secrets </a:t>
              </a:r>
              <a:r>
                <a:rPr lang="zh-CN" altLang="en-US" sz="1050" dirty="0">
                  <a:solidFill>
                    <a:schemeClr val="bg1"/>
                  </a:solidFill>
                  <a:cs typeface="+mn-ea"/>
                  <a:sym typeface="+mn-lt"/>
                </a:rPr>
                <a:t>等资源的设计，使 </a:t>
              </a:r>
              <a:r>
                <a:rPr lang="en-US" altLang="zh-CN" sz="1050" dirty="0">
                  <a:solidFill>
                    <a:schemeClr val="bg1"/>
                  </a:solidFill>
                  <a:cs typeface="+mn-ea"/>
                  <a:sym typeface="+mn-lt"/>
                </a:rPr>
                <a:t>Kubernetes </a:t>
              </a:r>
              <a:r>
                <a:rPr lang="zh-CN" altLang="en-US" sz="1050" dirty="0">
                  <a:solidFill>
                    <a:schemeClr val="bg1"/>
                  </a:solidFill>
                  <a:cs typeface="+mn-ea"/>
                  <a:sym typeface="+mn-lt"/>
                </a:rPr>
                <a:t>相比传统平台 </a:t>
              </a:r>
              <a:r>
                <a:rPr lang="en-US" altLang="zh-CN" sz="1050" dirty="0">
                  <a:solidFill>
                    <a:schemeClr val="bg1"/>
                  </a:solidFill>
                  <a:cs typeface="+mn-ea"/>
                  <a:sym typeface="+mn-lt"/>
                </a:rPr>
                <a:t>DevOps </a:t>
              </a:r>
              <a:r>
                <a:rPr lang="zh-CN" altLang="en-US" sz="1050" dirty="0">
                  <a:solidFill>
                    <a:schemeClr val="bg1"/>
                  </a:solidFill>
                  <a:cs typeface="+mn-ea"/>
                  <a:sym typeface="+mn-lt"/>
                </a:rPr>
                <a:t>的效率更高更可靠。</a:t>
              </a:r>
              <a:endParaRPr lang="en-US" altLang="zh-CN" sz="1050" dirty="0">
                <a:solidFill>
                  <a:schemeClr val="bg1"/>
                </a:solidFill>
                <a:cs typeface="+mn-ea"/>
                <a:sym typeface="+mn-lt"/>
              </a:endParaRPr>
            </a:p>
          </p:txBody>
        </p:sp>
        <p:sp>
          <p:nvSpPr>
            <p:cNvPr id="25" name="矩形 24"/>
            <p:cNvSpPr/>
            <p:nvPr/>
          </p:nvSpPr>
          <p:spPr>
            <a:xfrm>
              <a:off x="6297839" y="1557177"/>
              <a:ext cx="2592161" cy="62783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cs typeface="+mn-ea"/>
                  <a:sym typeface="+mn-lt"/>
                </a:rPr>
                <a:t>更好的微服务和 </a:t>
              </a:r>
              <a:r>
                <a:rPr lang="en-US" altLang="zh-CN" sz="1200" b="1" dirty="0">
                  <a:solidFill>
                    <a:schemeClr val="bg1"/>
                  </a:solidFill>
                  <a:cs typeface="+mn-ea"/>
                  <a:sym typeface="+mn-lt"/>
                </a:rPr>
                <a:t>DevOps </a:t>
              </a:r>
            </a:p>
          </p:txBody>
        </p:sp>
      </p:grpSp>
      <p:grpSp>
        <p:nvGrpSpPr>
          <p:cNvPr id="26" name="组合 25"/>
          <p:cNvGrpSpPr/>
          <p:nvPr/>
        </p:nvGrpSpPr>
        <p:grpSpPr>
          <a:xfrm>
            <a:off x="6710022" y="1167883"/>
            <a:ext cx="1944121" cy="3116107"/>
            <a:chOff x="9149896" y="1557177"/>
            <a:chExt cx="2592161" cy="4154809"/>
          </a:xfrm>
        </p:grpSpPr>
        <p:sp>
          <p:nvSpPr>
            <p:cNvPr id="27" name="矩形 26"/>
            <p:cNvSpPr/>
            <p:nvPr/>
          </p:nvSpPr>
          <p:spPr>
            <a:xfrm>
              <a:off x="9149896" y="2185014"/>
              <a:ext cx="2592161" cy="352697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en-US" altLang="zh-CN" sz="1050" dirty="0">
                  <a:solidFill>
                    <a:schemeClr val="bg1"/>
                  </a:solidFill>
                  <a:cs typeface="+mn-ea"/>
                  <a:sym typeface="+mn-lt"/>
                </a:rPr>
                <a:t>Kubernetes </a:t>
              </a:r>
              <a:r>
                <a:rPr lang="zh-CN" altLang="en-US" sz="1050" dirty="0">
                  <a:solidFill>
                    <a:schemeClr val="bg1"/>
                  </a:solidFill>
                  <a:cs typeface="+mn-ea"/>
                  <a:sym typeface="+mn-lt"/>
                </a:rPr>
                <a:t>是 </a:t>
              </a:r>
              <a:r>
                <a:rPr lang="en-US" altLang="zh-CN" sz="1050" dirty="0">
                  <a:solidFill>
                    <a:schemeClr val="bg1"/>
                  </a:solidFill>
                  <a:cs typeface="+mn-ea"/>
                  <a:sym typeface="+mn-lt"/>
                </a:rPr>
                <a:t>CNCF </a:t>
              </a:r>
              <a:r>
                <a:rPr lang="zh-CN" altLang="en-US" sz="1050" dirty="0">
                  <a:solidFill>
                    <a:schemeClr val="bg1"/>
                  </a:solidFill>
                  <a:cs typeface="+mn-ea"/>
                  <a:sym typeface="+mn-lt"/>
                </a:rPr>
                <a:t>的首款毕业产品，拥有火热的社区支持力度，拥有丰富的周边配套服务和插件支持。</a:t>
              </a:r>
              <a:endParaRPr lang="zh-CN" altLang="en-US" sz="1050" dirty="0">
                <a:solidFill>
                  <a:schemeClr val="bg1"/>
                </a:solidFill>
                <a:cs typeface="+mn-ea"/>
              </a:endParaRPr>
            </a:p>
          </p:txBody>
        </p:sp>
        <p:sp>
          <p:nvSpPr>
            <p:cNvPr id="28" name="矩形 27"/>
            <p:cNvSpPr/>
            <p:nvPr/>
          </p:nvSpPr>
          <p:spPr>
            <a:xfrm>
              <a:off x="9149896" y="1557177"/>
              <a:ext cx="2592161" cy="62783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cs typeface="+mn-ea"/>
                  <a:sym typeface="+mn-lt"/>
                </a:rPr>
                <a:t>成熟的生态</a:t>
              </a:r>
              <a:endParaRPr lang="en-US" altLang="zh-CN" sz="1200" b="1" dirty="0">
                <a:solidFill>
                  <a:schemeClr val="bg1"/>
                </a:solidFill>
                <a:cs typeface="+mn-ea"/>
                <a:sym typeface="+mn-lt"/>
              </a:endParaRPr>
            </a:p>
          </p:txBody>
        </p:sp>
      </p:grpSp>
    </p:spTree>
    <p:extLst>
      <p:ext uri="{BB962C8B-B14F-4D97-AF65-F5344CB8AC3E}">
        <p14:creationId xmlns:p14="http://schemas.microsoft.com/office/powerpoint/2010/main" val="2374943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8">
            <a:extLst>
              <a:ext uri="{FF2B5EF4-FFF2-40B4-BE49-F238E27FC236}">
                <a16:creationId xmlns:a16="http://schemas.microsoft.com/office/drawing/2014/main" id="{833F5F20-E70F-4C4F-86A5-8F01BADECC77}"/>
              </a:ext>
            </a:extLst>
          </p:cNvPr>
          <p:cNvSpPr/>
          <p:nvPr/>
        </p:nvSpPr>
        <p:spPr bwMode="auto">
          <a:xfrm>
            <a:off x="4738974" y="1544467"/>
            <a:ext cx="3984269" cy="1585923"/>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22" name="Rectangle 11">
            <a:extLst>
              <a:ext uri="{FF2B5EF4-FFF2-40B4-BE49-F238E27FC236}">
                <a16:creationId xmlns:a16="http://schemas.microsoft.com/office/drawing/2014/main" id="{E35FECE4-4F5A-49F3-8B62-D17B69B6DD71}"/>
              </a:ext>
            </a:extLst>
          </p:cNvPr>
          <p:cNvSpPr/>
          <p:nvPr/>
        </p:nvSpPr>
        <p:spPr bwMode="auto">
          <a:xfrm>
            <a:off x="398950" y="3310969"/>
            <a:ext cx="3859747" cy="1598438"/>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23" name="Rectangle 12">
            <a:extLst>
              <a:ext uri="{FF2B5EF4-FFF2-40B4-BE49-F238E27FC236}">
                <a16:creationId xmlns:a16="http://schemas.microsoft.com/office/drawing/2014/main" id="{0319296C-7029-420B-B4DF-4A0EC2F78C27}"/>
              </a:ext>
            </a:extLst>
          </p:cNvPr>
          <p:cNvSpPr/>
          <p:nvPr/>
        </p:nvSpPr>
        <p:spPr>
          <a:xfrm>
            <a:off x="3183225" y="4058248"/>
            <a:ext cx="883066" cy="1015663"/>
          </a:xfrm>
          <a:prstGeom prst="rect">
            <a:avLst/>
          </a:prstGeom>
        </p:spPr>
        <p:txBody>
          <a:bodyPr wrap="square">
            <a:spAutoFit/>
          </a:bodyPr>
          <a:lstStyle/>
          <a:p>
            <a:pPr defTabSz="685644"/>
            <a:r>
              <a:rPr lang="en-US" sz="3000">
                <a:latin typeface="Microsoft YaHei Light" panose="020B0502040204020203" pitchFamily="34" charset="-122"/>
                <a:ea typeface="Microsoft YaHei Light" panose="020B0502040204020203" pitchFamily="34" charset="-122"/>
              </a:rPr>
              <a:t>75%</a:t>
            </a:r>
          </a:p>
        </p:txBody>
      </p:sp>
      <p:sp>
        <p:nvSpPr>
          <p:cNvPr id="24" name="TextBox 13">
            <a:extLst>
              <a:ext uri="{FF2B5EF4-FFF2-40B4-BE49-F238E27FC236}">
                <a16:creationId xmlns:a16="http://schemas.microsoft.com/office/drawing/2014/main" id="{34A4E40F-3B70-4868-97D9-C39822899934}"/>
              </a:ext>
            </a:extLst>
          </p:cNvPr>
          <p:cNvSpPr txBox="1"/>
          <p:nvPr/>
        </p:nvSpPr>
        <p:spPr>
          <a:xfrm>
            <a:off x="750013" y="3480888"/>
            <a:ext cx="1612737" cy="392415"/>
          </a:xfrm>
          <a:prstGeom prst="rect">
            <a:avLst/>
          </a:prstGeom>
          <a:noFill/>
        </p:spPr>
        <p:txBody>
          <a:bodyPr wrap="square" lIns="0" tIns="0" rIns="0" bIns="0" rtlCol="0">
            <a:spAutoFit/>
          </a:bodyPr>
          <a:lstStyle/>
          <a:p>
            <a:pPr defTabSz="685644">
              <a:spcAft>
                <a:spcPts val="441"/>
              </a:spcAft>
            </a:pPr>
            <a:r>
              <a:rPr lang="zh-CN" altLang="en-US" sz="1275" dirty="0">
                <a:latin typeface="Microsoft YaHei Light" panose="020B0502040204020203" pitchFamily="34" charset="-122"/>
                <a:ea typeface="Microsoft YaHei Light" panose="020B0502040204020203" pitchFamily="34" charset="-122"/>
                <a:cs typeface="Segoe UI Semibold" panose="020B0702040204020203" pitchFamily="34" charset="0"/>
              </a:rPr>
              <a:t>容器部署正以每年</a:t>
            </a:r>
            <a:r>
              <a:rPr lang="en-US" altLang="zh-CN" sz="1275" dirty="0">
                <a:latin typeface="Microsoft YaHei Light" panose="020B0502040204020203" pitchFamily="34" charset="-122"/>
                <a:ea typeface="Microsoft YaHei Light" panose="020B0502040204020203" pitchFamily="34" charset="-122"/>
                <a:cs typeface="Segoe UI Semibold" panose="020B0702040204020203" pitchFamily="34" charset="0"/>
              </a:rPr>
              <a:t>75%</a:t>
            </a:r>
            <a:r>
              <a:rPr lang="zh-CN" altLang="en-US" sz="1275" dirty="0">
                <a:latin typeface="Microsoft YaHei Light" panose="020B0502040204020203" pitchFamily="34" charset="-122"/>
                <a:ea typeface="Microsoft YaHei Light" panose="020B0502040204020203" pitchFamily="34" charset="-122"/>
                <a:cs typeface="Segoe UI Semibold" panose="020B0702040204020203" pitchFamily="34" charset="0"/>
              </a:rPr>
              <a:t>的速率在增长。</a:t>
            </a:r>
            <a:endParaRPr lang="en-US" sz="1275" dirty="0">
              <a:latin typeface="Microsoft YaHei Light" panose="020B0502040204020203" pitchFamily="34" charset="-122"/>
              <a:ea typeface="Microsoft YaHei Light" panose="020B0502040204020203" pitchFamily="34" charset="-122"/>
              <a:cs typeface="Segoe UI" panose="020B0502040204020203" pitchFamily="34" charset="0"/>
            </a:endParaRPr>
          </a:p>
        </p:txBody>
      </p:sp>
      <p:pic>
        <p:nvPicPr>
          <p:cNvPr id="25" name="Graphic 14">
            <a:extLst>
              <a:ext uri="{FF2B5EF4-FFF2-40B4-BE49-F238E27FC236}">
                <a16:creationId xmlns:a16="http://schemas.microsoft.com/office/drawing/2014/main" id="{44C031C2-6939-492F-8CF1-5F443832EF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2750" y="3689135"/>
            <a:ext cx="706219" cy="1100388"/>
          </a:xfrm>
          <a:prstGeom prst="rect">
            <a:avLst/>
          </a:prstGeom>
        </p:spPr>
      </p:pic>
      <p:sp>
        <p:nvSpPr>
          <p:cNvPr id="26" name="Rectangle 15">
            <a:extLst>
              <a:ext uri="{FF2B5EF4-FFF2-40B4-BE49-F238E27FC236}">
                <a16:creationId xmlns:a16="http://schemas.microsoft.com/office/drawing/2014/main" id="{7EB85187-8012-4878-AA14-A62FB868B5E5}"/>
              </a:ext>
            </a:extLst>
          </p:cNvPr>
          <p:cNvSpPr/>
          <p:nvPr/>
        </p:nvSpPr>
        <p:spPr bwMode="auto">
          <a:xfrm>
            <a:off x="4738974" y="3304945"/>
            <a:ext cx="3984269" cy="1604069"/>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graphicFrame>
        <p:nvGraphicFramePr>
          <p:cNvPr id="27" name="Chart 16">
            <a:extLst>
              <a:ext uri="{FF2B5EF4-FFF2-40B4-BE49-F238E27FC236}">
                <a16:creationId xmlns:a16="http://schemas.microsoft.com/office/drawing/2014/main" id="{B60E2D0C-F04F-449D-8A85-4CAE074514D9}"/>
              </a:ext>
            </a:extLst>
          </p:cNvPr>
          <p:cNvGraphicFramePr/>
          <p:nvPr/>
        </p:nvGraphicFramePr>
        <p:xfrm>
          <a:off x="7052947" y="3400508"/>
          <a:ext cx="1682420" cy="1436043"/>
        </p:xfrm>
        <a:graphic>
          <a:graphicData uri="http://schemas.openxmlformats.org/drawingml/2006/chart">
            <c:chart xmlns:c="http://schemas.openxmlformats.org/drawingml/2006/chart" xmlns:r="http://schemas.openxmlformats.org/officeDocument/2006/relationships" r:id="rId5"/>
          </a:graphicData>
        </a:graphic>
      </p:graphicFrame>
      <p:sp>
        <p:nvSpPr>
          <p:cNvPr id="28" name="Rectangle 17">
            <a:extLst>
              <a:ext uri="{FF2B5EF4-FFF2-40B4-BE49-F238E27FC236}">
                <a16:creationId xmlns:a16="http://schemas.microsoft.com/office/drawing/2014/main" id="{EE09FE37-02B3-4539-8A4E-08CAF0E37F52}"/>
              </a:ext>
            </a:extLst>
          </p:cNvPr>
          <p:cNvSpPr/>
          <p:nvPr/>
        </p:nvSpPr>
        <p:spPr>
          <a:xfrm>
            <a:off x="5138495" y="4277508"/>
            <a:ext cx="1593773" cy="369332"/>
          </a:xfrm>
          <a:prstGeom prst="rect">
            <a:avLst/>
          </a:prstGeom>
        </p:spPr>
        <p:txBody>
          <a:bodyPr wrap="square">
            <a:spAutoFit/>
          </a:bodyPr>
          <a:lstStyle/>
          <a:p>
            <a:pPr defTabSz="685644"/>
            <a:r>
              <a:rPr lang="en-US" sz="900" dirty="0">
                <a:latin typeface="Microsoft YaHei Light" panose="020B0502040204020203" pitchFamily="34" charset="-122"/>
                <a:ea typeface="Microsoft YaHei Light" panose="020B0502040204020203" pitchFamily="34" charset="-122"/>
              </a:rPr>
              <a:t>近50%组织的</a:t>
            </a:r>
            <a:r>
              <a:rPr lang="zh-CN" altLang="en-US" sz="900" dirty="0">
                <a:latin typeface="Microsoft YaHei Light" panose="020B0502040204020203" pitchFamily="34" charset="-122"/>
                <a:ea typeface="Microsoft YaHei Light" panose="020B0502040204020203" pitchFamily="34" charset="-122"/>
              </a:rPr>
              <a:t>容器集群中包含了超过</a:t>
            </a:r>
            <a:r>
              <a:rPr lang="en-US" altLang="zh-CN" sz="900" dirty="0">
                <a:latin typeface="Microsoft YaHei Light" panose="020B0502040204020203" pitchFamily="34" charset="-122"/>
                <a:ea typeface="Microsoft YaHei Light" panose="020B0502040204020203" pitchFamily="34" charset="-122"/>
              </a:rPr>
              <a:t>1000</a:t>
            </a:r>
            <a:r>
              <a:rPr lang="zh-CN" altLang="en-US" sz="900" dirty="0">
                <a:latin typeface="Microsoft YaHei Light" panose="020B0502040204020203" pitchFamily="34" charset="-122"/>
                <a:ea typeface="Microsoft YaHei Light" panose="020B0502040204020203" pitchFamily="34" charset="-122"/>
              </a:rPr>
              <a:t>台的工作机器</a:t>
            </a:r>
            <a:endParaRPr lang="en-US" sz="900" dirty="0">
              <a:latin typeface="Microsoft YaHei Light" panose="020B0502040204020203" pitchFamily="34" charset="-122"/>
              <a:ea typeface="Microsoft YaHei Light" panose="020B0502040204020203" pitchFamily="34" charset="-122"/>
            </a:endParaRPr>
          </a:p>
        </p:txBody>
      </p:sp>
      <p:sp>
        <p:nvSpPr>
          <p:cNvPr id="29" name="TextBox 18">
            <a:extLst>
              <a:ext uri="{FF2B5EF4-FFF2-40B4-BE49-F238E27FC236}">
                <a16:creationId xmlns:a16="http://schemas.microsoft.com/office/drawing/2014/main" id="{4D75F59F-CF48-4521-96B8-447D37550C5A}"/>
              </a:ext>
            </a:extLst>
          </p:cNvPr>
          <p:cNvSpPr txBox="1"/>
          <p:nvPr/>
        </p:nvSpPr>
        <p:spPr>
          <a:xfrm>
            <a:off x="5193148" y="3480565"/>
            <a:ext cx="1539119" cy="415498"/>
          </a:xfrm>
          <a:prstGeom prst="rect">
            <a:avLst/>
          </a:prstGeom>
          <a:noFill/>
        </p:spPr>
        <p:txBody>
          <a:bodyPr wrap="square" lIns="0" tIns="0" rIns="0" bIns="0" rtlCol="0">
            <a:spAutoFit/>
          </a:bodyPr>
          <a:lstStyle/>
          <a:p>
            <a:pPr defTabSz="685644">
              <a:spcAft>
                <a:spcPts val="441"/>
              </a:spcAft>
            </a:pPr>
            <a:r>
              <a:rPr lang="zh-CN" altLang="en-US" dirty="0">
                <a:latin typeface="Microsoft YaHei Light" panose="020B0502040204020203" pitchFamily="34" charset="-122"/>
                <a:ea typeface="Microsoft YaHei Light" panose="020B0502040204020203" pitchFamily="34" charset="-122"/>
                <a:cs typeface="Segoe UI Semibold" panose="020B0702040204020203" pitchFamily="34" charset="0"/>
              </a:rPr>
              <a:t>大企业正在</a:t>
            </a:r>
            <a:r>
              <a:rPr lang="en-US" altLang="zh-CN" dirty="0">
                <a:latin typeface="Microsoft YaHei Light" panose="020B0502040204020203" pitchFamily="34" charset="-122"/>
                <a:ea typeface="Microsoft YaHei Light" panose="020B0502040204020203" pitchFamily="34" charset="-122"/>
                <a:cs typeface="Segoe UI Semibold" panose="020B0702040204020203" pitchFamily="34" charset="0"/>
              </a:rPr>
              <a:t>Leading</a:t>
            </a:r>
            <a:r>
              <a:rPr lang="zh-CN" altLang="en-US" dirty="0">
                <a:latin typeface="Microsoft YaHei Light" panose="020B0502040204020203" pitchFamily="34" charset="-122"/>
                <a:ea typeface="Microsoft YaHei Light" panose="020B0502040204020203" pitchFamily="34" charset="-122"/>
                <a:cs typeface="Segoe UI Semibold" panose="020B0702040204020203" pitchFamily="34" charset="0"/>
              </a:rPr>
              <a:t>容器化转型。</a:t>
            </a:r>
            <a:endParaRPr lang="en-US"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30" name="Rectangle 19">
            <a:extLst>
              <a:ext uri="{FF2B5EF4-FFF2-40B4-BE49-F238E27FC236}">
                <a16:creationId xmlns:a16="http://schemas.microsoft.com/office/drawing/2014/main" id="{DA39F490-44F4-4F66-AD28-D2F1912E20E0}"/>
              </a:ext>
            </a:extLst>
          </p:cNvPr>
          <p:cNvSpPr/>
          <p:nvPr/>
        </p:nvSpPr>
        <p:spPr>
          <a:xfrm>
            <a:off x="7391500" y="3827305"/>
            <a:ext cx="1120316" cy="553998"/>
          </a:xfrm>
          <a:prstGeom prst="rect">
            <a:avLst/>
          </a:prstGeom>
        </p:spPr>
        <p:txBody>
          <a:bodyPr wrap="square">
            <a:spAutoFit/>
          </a:bodyPr>
          <a:lstStyle/>
          <a:p>
            <a:pPr defTabSz="685644"/>
            <a:r>
              <a:rPr lang="en-US" sz="3000">
                <a:latin typeface="Microsoft YaHei Light" panose="020B0502040204020203" pitchFamily="34" charset="-122"/>
                <a:ea typeface="Microsoft YaHei Light" panose="020B0502040204020203" pitchFamily="34" charset="-122"/>
              </a:rPr>
              <a:t>50</a:t>
            </a:r>
            <a:r>
              <a:rPr lang="en-US" sz="2700">
                <a:latin typeface="Microsoft YaHei Light" panose="020B0502040204020203" pitchFamily="34" charset="-122"/>
                <a:ea typeface="Microsoft YaHei Light" panose="020B0502040204020203" pitchFamily="34" charset="-122"/>
              </a:rPr>
              <a:t>%</a:t>
            </a:r>
            <a:endParaRPr lang="en-US" sz="3000">
              <a:latin typeface="Microsoft YaHei Light" panose="020B0502040204020203" pitchFamily="34" charset="-122"/>
              <a:ea typeface="Microsoft YaHei Light" panose="020B0502040204020203" pitchFamily="34" charset="-122"/>
            </a:endParaRPr>
          </a:p>
        </p:txBody>
      </p:sp>
      <p:sp>
        <p:nvSpPr>
          <p:cNvPr id="31" name="TextBox 20">
            <a:extLst>
              <a:ext uri="{FF2B5EF4-FFF2-40B4-BE49-F238E27FC236}">
                <a16:creationId xmlns:a16="http://schemas.microsoft.com/office/drawing/2014/main" id="{A4359F69-BEE1-41BC-93F4-6A91C90A5B3D}"/>
              </a:ext>
            </a:extLst>
          </p:cNvPr>
          <p:cNvSpPr txBox="1"/>
          <p:nvPr/>
        </p:nvSpPr>
        <p:spPr>
          <a:xfrm>
            <a:off x="5193148" y="1764290"/>
            <a:ext cx="1539119" cy="623248"/>
          </a:xfrm>
          <a:prstGeom prst="rect">
            <a:avLst/>
          </a:prstGeom>
          <a:noFill/>
        </p:spPr>
        <p:txBody>
          <a:bodyPr wrap="square" lIns="0" tIns="0" rIns="0" bIns="0" rtlCol="0">
            <a:spAutoFit/>
          </a:bodyPr>
          <a:lstStyle/>
          <a:p>
            <a:pPr defTabSz="685644">
              <a:spcAft>
                <a:spcPts val="441"/>
              </a:spcAft>
            </a:pPr>
            <a:r>
              <a:rPr lang="zh-CN" altLang="en-US" dirty="0">
                <a:latin typeface="Microsoft YaHei Light" panose="020B0502040204020203" pitchFamily="34" charset="-122"/>
                <a:ea typeface="Microsoft YaHei Light" panose="020B0502040204020203" pitchFamily="34" charset="-122"/>
                <a:cs typeface="Segoe UI Semibold" panose="020B0702040204020203" pitchFamily="34" charset="0"/>
              </a:rPr>
              <a:t>超过一半以上的容器环境需要编排工具的辅助。</a:t>
            </a:r>
            <a:endParaRPr lang="en-US"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aphicFrame>
        <p:nvGraphicFramePr>
          <p:cNvPr id="32" name="Chart 21">
            <a:extLst>
              <a:ext uri="{FF2B5EF4-FFF2-40B4-BE49-F238E27FC236}">
                <a16:creationId xmlns:a16="http://schemas.microsoft.com/office/drawing/2014/main" id="{1E97A7EE-29E6-4627-9975-1661476E6D13}"/>
              </a:ext>
            </a:extLst>
          </p:cNvPr>
          <p:cNvGraphicFramePr/>
          <p:nvPr/>
        </p:nvGraphicFramePr>
        <p:xfrm>
          <a:off x="7013985" y="1694347"/>
          <a:ext cx="1682420" cy="1436043"/>
        </p:xfrm>
        <a:graphic>
          <a:graphicData uri="http://schemas.openxmlformats.org/drawingml/2006/chart">
            <c:chart xmlns:c="http://schemas.openxmlformats.org/drawingml/2006/chart" xmlns:r="http://schemas.openxmlformats.org/officeDocument/2006/relationships" r:id="rId6"/>
          </a:graphicData>
        </a:graphic>
      </p:graphicFrame>
      <p:sp>
        <p:nvSpPr>
          <p:cNvPr id="33" name="Rectangle 22">
            <a:extLst>
              <a:ext uri="{FF2B5EF4-FFF2-40B4-BE49-F238E27FC236}">
                <a16:creationId xmlns:a16="http://schemas.microsoft.com/office/drawing/2014/main" id="{5E4DBB90-802B-490D-BF7D-13B03C5B7DDB}"/>
              </a:ext>
            </a:extLst>
          </p:cNvPr>
          <p:cNvSpPr/>
          <p:nvPr/>
        </p:nvSpPr>
        <p:spPr>
          <a:xfrm>
            <a:off x="7376567" y="2138683"/>
            <a:ext cx="1120316" cy="553998"/>
          </a:xfrm>
          <a:prstGeom prst="rect">
            <a:avLst/>
          </a:prstGeom>
        </p:spPr>
        <p:txBody>
          <a:bodyPr wrap="square">
            <a:spAutoFit/>
          </a:bodyPr>
          <a:lstStyle/>
          <a:p>
            <a:pPr defTabSz="685644"/>
            <a:r>
              <a:rPr lang="en-US" sz="3000">
                <a:latin typeface="Microsoft YaHei Light" panose="020B0502040204020203" pitchFamily="34" charset="-122"/>
                <a:ea typeface="Microsoft YaHei Light" panose="020B0502040204020203" pitchFamily="34" charset="-122"/>
              </a:rPr>
              <a:t>77</a:t>
            </a:r>
            <a:r>
              <a:rPr lang="en-US" sz="2700">
                <a:latin typeface="Microsoft YaHei Light" panose="020B0502040204020203" pitchFamily="34" charset="-122"/>
                <a:ea typeface="Microsoft YaHei Light" panose="020B0502040204020203" pitchFamily="34" charset="-122"/>
              </a:rPr>
              <a:t>%</a:t>
            </a:r>
            <a:endParaRPr lang="en-US" sz="3000">
              <a:latin typeface="Microsoft YaHei Light" panose="020B0502040204020203" pitchFamily="34" charset="-122"/>
              <a:ea typeface="Microsoft YaHei Light" panose="020B0502040204020203" pitchFamily="34" charset="-122"/>
            </a:endParaRPr>
          </a:p>
        </p:txBody>
      </p:sp>
      <p:sp>
        <p:nvSpPr>
          <p:cNvPr id="34" name="Rectangle 23">
            <a:extLst>
              <a:ext uri="{FF2B5EF4-FFF2-40B4-BE49-F238E27FC236}">
                <a16:creationId xmlns:a16="http://schemas.microsoft.com/office/drawing/2014/main" id="{068B8A94-E65F-4C5F-8713-F7080AAC20D9}"/>
              </a:ext>
            </a:extLst>
          </p:cNvPr>
          <p:cNvSpPr/>
          <p:nvPr/>
        </p:nvSpPr>
        <p:spPr>
          <a:xfrm>
            <a:off x="5138496" y="2580885"/>
            <a:ext cx="1764328" cy="369332"/>
          </a:xfrm>
          <a:prstGeom prst="rect">
            <a:avLst/>
          </a:prstGeom>
        </p:spPr>
        <p:txBody>
          <a:bodyPr wrap="square">
            <a:spAutoFit/>
          </a:bodyPr>
          <a:lstStyle/>
          <a:p>
            <a:pPr defTabSz="685644"/>
            <a:r>
              <a:rPr lang="en-US" sz="900" b="1" dirty="0">
                <a:latin typeface="Microsoft YaHei Light" panose="020B0502040204020203" pitchFamily="34" charset="-122"/>
                <a:ea typeface="Microsoft YaHei Light" panose="020B0502040204020203" pitchFamily="34" charset="-122"/>
              </a:rPr>
              <a:t>77%</a:t>
            </a:r>
            <a:r>
              <a:rPr lang="en-US" sz="900" baseline="30000" dirty="0">
                <a:latin typeface="Microsoft YaHei Light" panose="020B0502040204020203" pitchFamily="34" charset="-122"/>
                <a:ea typeface="Microsoft YaHei Light" panose="020B0502040204020203" pitchFamily="34" charset="-122"/>
                <a:cs typeface="Segoe UI Semibold" panose="020B0702040204020203" pitchFamily="34" charset="0"/>
              </a:rPr>
              <a:t> </a:t>
            </a:r>
            <a:r>
              <a:rPr lang="en-US" sz="900" dirty="0" err="1">
                <a:latin typeface="Microsoft YaHei Light" panose="020B0502040204020203" pitchFamily="34" charset="-122"/>
                <a:ea typeface="Microsoft YaHei Light" panose="020B0502040204020203" pitchFamily="34" charset="-122"/>
              </a:rPr>
              <a:t>公司</a:t>
            </a:r>
            <a:r>
              <a:rPr lang="zh-CN" altLang="en-US" sz="900" dirty="0">
                <a:latin typeface="Microsoft YaHei Light" panose="020B0502040204020203" pitchFamily="34" charset="-122"/>
                <a:ea typeface="Microsoft YaHei Light" panose="020B0502040204020203" pitchFamily="34" charset="-122"/>
              </a:rPr>
              <a:t>的编排工具会选择</a:t>
            </a:r>
            <a:r>
              <a:rPr lang="en-US" altLang="zh-CN" sz="900" dirty="0">
                <a:latin typeface="Microsoft YaHei Light" panose="020B0502040204020203" pitchFamily="34" charset="-122"/>
                <a:ea typeface="Microsoft YaHei Light" panose="020B0502040204020203" pitchFamily="34" charset="-122"/>
              </a:rPr>
              <a:t>Kubernetes</a:t>
            </a:r>
            <a:endParaRPr lang="en-US" sz="900" dirty="0">
              <a:latin typeface="Microsoft YaHei Light" panose="020B0502040204020203" pitchFamily="34" charset="-122"/>
              <a:ea typeface="Microsoft YaHei Light" panose="020B0502040204020203" pitchFamily="34" charset="-122"/>
            </a:endParaRPr>
          </a:p>
        </p:txBody>
      </p:sp>
      <p:sp>
        <p:nvSpPr>
          <p:cNvPr id="35" name="Rectangle 24">
            <a:extLst>
              <a:ext uri="{FF2B5EF4-FFF2-40B4-BE49-F238E27FC236}">
                <a16:creationId xmlns:a16="http://schemas.microsoft.com/office/drawing/2014/main" id="{E4A124E7-E3A9-4D2C-859D-6AF606EF112B}"/>
              </a:ext>
            </a:extLst>
          </p:cNvPr>
          <p:cNvSpPr/>
          <p:nvPr/>
        </p:nvSpPr>
        <p:spPr bwMode="auto">
          <a:xfrm>
            <a:off x="398951" y="1535749"/>
            <a:ext cx="3859747" cy="1593770"/>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pic>
        <p:nvPicPr>
          <p:cNvPr id="36" name="Picture 26">
            <a:extLst>
              <a:ext uri="{FF2B5EF4-FFF2-40B4-BE49-F238E27FC236}">
                <a16:creationId xmlns:a16="http://schemas.microsoft.com/office/drawing/2014/main" id="{4DA0BEC8-3536-4290-83F0-B9921C69837D}"/>
              </a:ext>
            </a:extLst>
          </p:cNvPr>
          <p:cNvPicPr>
            <a:picLocks noChangeAspect="1"/>
          </p:cNvPicPr>
          <p:nvPr/>
        </p:nvPicPr>
        <p:blipFill rotWithShape="1">
          <a:blip r:embed="rId7"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022403" y="2678753"/>
            <a:ext cx="862372" cy="292817"/>
          </a:xfrm>
          <a:prstGeom prst="rect">
            <a:avLst/>
          </a:prstGeom>
        </p:spPr>
      </p:pic>
      <p:sp>
        <p:nvSpPr>
          <p:cNvPr id="37" name="Arrow: Down 41">
            <a:extLst>
              <a:ext uri="{FF2B5EF4-FFF2-40B4-BE49-F238E27FC236}">
                <a16:creationId xmlns:a16="http://schemas.microsoft.com/office/drawing/2014/main" id="{DEFF640C-9D74-4557-BCD9-01D8F317720F}"/>
              </a:ext>
            </a:extLst>
          </p:cNvPr>
          <p:cNvSpPr/>
          <p:nvPr/>
        </p:nvSpPr>
        <p:spPr bwMode="auto">
          <a:xfrm rot="10800000">
            <a:off x="3216950" y="3668768"/>
            <a:ext cx="310350" cy="369383"/>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lnSpc>
                <a:spcPct val="90000"/>
              </a:lnSpc>
              <a:spcBef>
                <a:spcPct val="0"/>
              </a:spcBef>
              <a:spcAft>
                <a:spcPct val="0"/>
              </a:spcAft>
            </a:pPr>
            <a:endParaRPr lang="en-US" sz="1800"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38" name="Rectangle 31">
            <a:extLst>
              <a:ext uri="{FF2B5EF4-FFF2-40B4-BE49-F238E27FC236}">
                <a16:creationId xmlns:a16="http://schemas.microsoft.com/office/drawing/2014/main" id="{E0617151-D186-41E6-BCCB-1AF2BBC989B9}"/>
              </a:ext>
            </a:extLst>
          </p:cNvPr>
          <p:cNvSpPr/>
          <p:nvPr/>
        </p:nvSpPr>
        <p:spPr>
          <a:xfrm>
            <a:off x="617862" y="1694346"/>
            <a:ext cx="3351938" cy="715581"/>
          </a:xfrm>
          <a:prstGeom prst="rect">
            <a:avLst/>
          </a:prstGeom>
        </p:spPr>
        <p:txBody>
          <a:bodyPr wrap="square">
            <a:spAutoFit/>
          </a:bodyPr>
          <a:lstStyle/>
          <a:p>
            <a:pPr defTabSz="685669">
              <a:spcAft>
                <a:spcPts val="1800"/>
              </a:spcAft>
              <a:defRPr/>
            </a:pPr>
            <a:r>
              <a:rPr lang="en-US" dirty="0">
                <a:latin typeface="Microsoft YaHei Light" panose="020B0502040204020203" pitchFamily="34" charset="-122"/>
                <a:ea typeface="Microsoft YaHei Light" panose="020B0502040204020203" pitchFamily="34" charset="-122"/>
                <a:cs typeface="Segoe UI Semibold" panose="020B0702040204020203" pitchFamily="34" charset="0"/>
              </a:rPr>
              <a:t>“By 2020, more than </a:t>
            </a:r>
            <a:r>
              <a:rPr lang="en-US" b="1" dirty="0">
                <a:latin typeface="Microsoft YaHei Light" panose="020B0502040204020203" pitchFamily="34" charset="-122"/>
                <a:ea typeface="Microsoft YaHei Light" panose="020B0502040204020203" pitchFamily="34" charset="-122"/>
                <a:cs typeface="Segoe UI Semibold" panose="020B0702040204020203" pitchFamily="34" charset="0"/>
              </a:rPr>
              <a:t>50%</a:t>
            </a:r>
            <a:r>
              <a:rPr lang="en-US" dirty="0">
                <a:latin typeface="Microsoft YaHei Light" panose="020B0502040204020203" pitchFamily="34" charset="-122"/>
                <a:ea typeface="Microsoft YaHei Light" panose="020B0502040204020203" pitchFamily="34" charset="-122"/>
                <a:cs typeface="Segoe UI Semibold" panose="020B0702040204020203" pitchFamily="34" charset="0"/>
              </a:rPr>
              <a:t> of enterprises will run </a:t>
            </a:r>
            <a:r>
              <a:rPr lang="en-US" b="1" dirty="0">
                <a:latin typeface="Microsoft YaHei Light" panose="020B0502040204020203" pitchFamily="34" charset="-122"/>
                <a:ea typeface="Microsoft YaHei Light" panose="020B0502040204020203" pitchFamily="34" charset="-122"/>
                <a:cs typeface="Segoe UI Semibold" panose="020B0702040204020203" pitchFamily="34" charset="0"/>
              </a:rPr>
              <a:t>mission-critical, containerized cloud-native applications </a:t>
            </a:r>
            <a:r>
              <a:rPr lang="en-US" dirty="0">
                <a:latin typeface="Microsoft YaHei Light" panose="020B0502040204020203" pitchFamily="34" charset="-122"/>
                <a:ea typeface="Microsoft YaHei Light" panose="020B0502040204020203" pitchFamily="34" charset="-122"/>
                <a:cs typeface="Segoe UI Semibold" panose="020B0702040204020203" pitchFamily="34" charset="0"/>
              </a:rPr>
              <a:t>in production.”</a:t>
            </a:r>
          </a:p>
        </p:txBody>
      </p:sp>
      <p:sp>
        <p:nvSpPr>
          <p:cNvPr id="39" name="Shape 52">
            <a:extLst>
              <a:ext uri="{FF2B5EF4-FFF2-40B4-BE49-F238E27FC236}">
                <a16:creationId xmlns:a16="http://schemas.microsoft.com/office/drawing/2014/main" id="{3FBBADB4-2607-4823-B7CE-3125B20B3984}"/>
              </a:ext>
            </a:extLst>
          </p:cNvPr>
          <p:cNvSpPr/>
          <p:nvPr/>
        </p:nvSpPr>
        <p:spPr>
          <a:xfrm>
            <a:off x="438713" y="411381"/>
            <a:ext cx="3088586" cy="284934"/>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1500" dirty="0" err="1">
                <a:solidFill>
                  <a:schemeClr val="tx1"/>
                </a:solidFill>
                <a:latin typeface="Microsoft YaHei Light" panose="020B0502040204020203" pitchFamily="34" charset="-122"/>
                <a:ea typeface="Microsoft YaHei Light" panose="020B0502040204020203" pitchFamily="34" charset="-122"/>
              </a:rPr>
              <a:t>容器</a:t>
            </a:r>
            <a:r>
              <a:rPr lang="en-US" altLang="zh-CN" sz="1500" dirty="0">
                <a:solidFill>
                  <a:schemeClr val="tx1"/>
                </a:solidFill>
                <a:latin typeface="Microsoft YaHei Light" panose="020B0502040204020203" pitchFamily="34" charset="-122"/>
                <a:ea typeface="Microsoft YaHei Light" panose="020B0502040204020203" pitchFamily="34" charset="-122"/>
              </a:rPr>
              <a:t> &amp; Kubernetes </a:t>
            </a:r>
            <a:r>
              <a:rPr lang="zh-CN" altLang="en-US" sz="1500" dirty="0">
                <a:solidFill>
                  <a:schemeClr val="tx1"/>
                </a:solidFill>
                <a:latin typeface="Microsoft YaHei Light" panose="020B0502040204020203" pitchFamily="34" charset="-122"/>
                <a:ea typeface="Microsoft YaHei Light" panose="020B0502040204020203" pitchFamily="34" charset="-122"/>
              </a:rPr>
              <a:t>趋势</a:t>
            </a:r>
            <a:endParaRPr lang="en-US" altLang="zh-CN" sz="1500" dirty="0">
              <a:solidFill>
                <a:schemeClr val="tx1"/>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171352331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003DCA-31A8-4002-841E-357CC2B5BD35}"/>
              </a:ext>
            </a:extLst>
          </p:cNvPr>
          <p:cNvGrpSpPr/>
          <p:nvPr/>
        </p:nvGrpSpPr>
        <p:grpSpPr>
          <a:xfrm>
            <a:off x="622527" y="3248031"/>
            <a:ext cx="8183801" cy="909740"/>
            <a:chOff x="751014" y="3975245"/>
            <a:chExt cx="11130538" cy="1237310"/>
          </a:xfrm>
        </p:grpSpPr>
        <p:sp>
          <p:nvSpPr>
            <p:cNvPr id="4" name="TextBox 9">
              <a:extLst>
                <a:ext uri="{FF2B5EF4-FFF2-40B4-BE49-F238E27FC236}">
                  <a16:creationId xmlns:a16="http://schemas.microsoft.com/office/drawing/2014/main" id="{CB178F7B-BD44-4B8C-9D64-FF70536E02F9}"/>
                </a:ext>
              </a:extLst>
            </p:cNvPr>
            <p:cNvSpPr txBox="1"/>
            <p:nvPr/>
          </p:nvSpPr>
          <p:spPr>
            <a:xfrm>
              <a:off x="751014" y="3975245"/>
              <a:ext cx="3230436" cy="1237310"/>
            </a:xfrm>
            <a:prstGeom prst="rect">
              <a:avLst/>
            </a:prstGeom>
            <a:noFill/>
          </p:spPr>
          <p:txBody>
            <a:bodyPr wrap="square" lIns="107571" tIns="107571" rIns="107571" bIns="107571" rtlCol="0">
              <a:spAutoFit/>
            </a:bodyPr>
            <a:lstStyle/>
            <a:p>
              <a:pPr defTabSz="685775">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我需要快速的创建应用，但不需要担心</a:t>
              </a:r>
              <a:r>
                <a:rPr lang="en-US" altLang="zh-CN" sz="1500" dirty="0">
                  <a:latin typeface="Microsoft YaHei Light" panose="020B0502040204020203" pitchFamily="34" charset="-122"/>
                  <a:ea typeface="Microsoft YaHei Light" panose="020B0502040204020203" pitchFamily="34" charset="-122"/>
                  <a:cs typeface="Segoe UI Semibold" panose="020B0702040204020203" pitchFamily="34" charset="0"/>
                </a:rPr>
                <a:t>IT</a:t>
              </a: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基础设施的限制</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5" name="TextBox 17">
              <a:extLst>
                <a:ext uri="{FF2B5EF4-FFF2-40B4-BE49-F238E27FC236}">
                  <a16:creationId xmlns:a16="http://schemas.microsoft.com/office/drawing/2014/main" id="{9174538D-E09C-481E-982D-4949CF7A7644}"/>
                </a:ext>
              </a:extLst>
            </p:cNvPr>
            <p:cNvSpPr txBox="1"/>
            <p:nvPr/>
          </p:nvSpPr>
          <p:spPr>
            <a:xfrm>
              <a:off x="4406928" y="3975245"/>
              <a:ext cx="3622619" cy="1237310"/>
            </a:xfrm>
            <a:prstGeom prst="rect">
              <a:avLst/>
            </a:prstGeom>
            <a:noFill/>
          </p:spPr>
          <p:txBody>
            <a:bodyPr wrap="square" lIns="107571" tIns="107571" rIns="107571" bIns="107571" rtlCol="0">
              <a:spAutoFit/>
            </a:bodyPr>
            <a:lstStyle/>
            <a:p>
              <a:pPr defTabSz="685775">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新开发的应用在我机器上跑的没有问题，但生产环境中就不工作了</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6" name="TextBox 19">
              <a:extLst>
                <a:ext uri="{FF2B5EF4-FFF2-40B4-BE49-F238E27FC236}">
                  <a16:creationId xmlns:a16="http://schemas.microsoft.com/office/drawing/2014/main" id="{E6546ED8-6BB5-4BC9-A253-B727A0FA9D5D}"/>
                </a:ext>
              </a:extLst>
            </p:cNvPr>
            <p:cNvSpPr txBox="1"/>
            <p:nvPr/>
          </p:nvSpPr>
          <p:spPr>
            <a:xfrm>
              <a:off x="8258933" y="3975245"/>
              <a:ext cx="3622619" cy="923362"/>
            </a:xfrm>
            <a:prstGeom prst="rect">
              <a:avLst/>
            </a:prstGeom>
            <a:noFill/>
          </p:spPr>
          <p:txBody>
            <a:bodyPr wrap="square" lIns="107571" tIns="107571" rIns="107571" bIns="107571" rtlCol="0">
              <a:spAutoFit/>
            </a:bodyPr>
            <a:lstStyle/>
            <a:p>
              <a:pPr defTabSz="685775">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我的产品化开发跟发散性想法验证总是受限于</a:t>
              </a:r>
              <a:r>
                <a:rPr lang="en-US" altLang="zh-CN" sz="1500" dirty="0">
                  <a:latin typeface="Microsoft YaHei Light" panose="020B0502040204020203" pitchFamily="34" charset="-122"/>
                  <a:ea typeface="Microsoft YaHei Light" panose="020B0502040204020203" pitchFamily="34" charset="-122"/>
                  <a:cs typeface="Segoe UI Semibold" panose="020B0702040204020203" pitchFamily="34" charset="0"/>
                </a:rPr>
                <a:t>IT</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pSp>
      <p:grpSp>
        <p:nvGrpSpPr>
          <p:cNvPr id="7" name="Group 32">
            <a:extLst>
              <a:ext uri="{FF2B5EF4-FFF2-40B4-BE49-F238E27FC236}">
                <a16:creationId xmlns:a16="http://schemas.microsoft.com/office/drawing/2014/main" id="{6E96FA19-BB55-4829-90E8-0EC3481B7F57}"/>
              </a:ext>
            </a:extLst>
          </p:cNvPr>
          <p:cNvGrpSpPr/>
          <p:nvPr/>
        </p:nvGrpSpPr>
        <p:grpSpPr>
          <a:xfrm>
            <a:off x="1405162" y="2254456"/>
            <a:ext cx="809929" cy="654290"/>
            <a:chOff x="-1338263" y="-414337"/>
            <a:chExt cx="850900" cy="687388"/>
          </a:xfrm>
        </p:grpSpPr>
        <p:sp>
          <p:nvSpPr>
            <p:cNvPr id="8" name="Freeform 5">
              <a:extLst>
                <a:ext uri="{FF2B5EF4-FFF2-40B4-BE49-F238E27FC236}">
                  <a16:creationId xmlns:a16="http://schemas.microsoft.com/office/drawing/2014/main" id="{202D1035-32A2-4F05-A172-732DA22532E1}"/>
                </a:ext>
              </a:extLst>
            </p:cNvPr>
            <p:cNvSpPr>
              <a:spLocks/>
            </p:cNvSpPr>
            <p:nvPr/>
          </p:nvSpPr>
          <p:spPr bwMode="auto">
            <a:xfrm>
              <a:off x="-1338263" y="-414337"/>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9" name="Line 6">
              <a:extLst>
                <a:ext uri="{FF2B5EF4-FFF2-40B4-BE49-F238E27FC236}">
                  <a16:creationId xmlns:a16="http://schemas.microsoft.com/office/drawing/2014/main" id="{FFCB7ADB-C1CA-4CDC-9EC9-651AF6339DA5}"/>
                </a:ext>
              </a:extLst>
            </p:cNvPr>
            <p:cNvSpPr>
              <a:spLocks noChangeShapeType="1"/>
            </p:cNvSpPr>
            <p:nvPr/>
          </p:nvSpPr>
          <p:spPr bwMode="auto">
            <a:xfrm>
              <a:off x="-1338263" y="-242887"/>
              <a:ext cx="8509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0" name="Oval 7">
              <a:extLst>
                <a:ext uri="{FF2B5EF4-FFF2-40B4-BE49-F238E27FC236}">
                  <a16:creationId xmlns:a16="http://schemas.microsoft.com/office/drawing/2014/main" id="{AF50E739-7E05-4751-A5C7-C6B9B901C5CD}"/>
                </a:ext>
              </a:extLst>
            </p:cNvPr>
            <p:cNvSpPr>
              <a:spLocks noChangeArrowheads="1"/>
            </p:cNvSpPr>
            <p:nvPr/>
          </p:nvSpPr>
          <p:spPr bwMode="auto">
            <a:xfrm>
              <a:off x="-788988" y="-347662"/>
              <a:ext cx="41275"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1" name="Oval 8">
              <a:extLst>
                <a:ext uri="{FF2B5EF4-FFF2-40B4-BE49-F238E27FC236}">
                  <a16:creationId xmlns:a16="http://schemas.microsoft.com/office/drawing/2014/main" id="{866A2376-4DCC-4F39-A3CD-4B54236B2A8B}"/>
                </a:ext>
              </a:extLst>
            </p:cNvPr>
            <p:cNvSpPr>
              <a:spLocks noChangeArrowheads="1"/>
            </p:cNvSpPr>
            <p:nvPr/>
          </p:nvSpPr>
          <p:spPr bwMode="auto">
            <a:xfrm>
              <a:off x="-696913" y="-347662"/>
              <a:ext cx="42863"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2" name="Oval 9">
              <a:extLst>
                <a:ext uri="{FF2B5EF4-FFF2-40B4-BE49-F238E27FC236}">
                  <a16:creationId xmlns:a16="http://schemas.microsoft.com/office/drawing/2014/main" id="{9D240484-7C22-4C6A-AB79-E5C096EFAC6D}"/>
                </a:ext>
              </a:extLst>
            </p:cNvPr>
            <p:cNvSpPr>
              <a:spLocks noChangeArrowheads="1"/>
            </p:cNvSpPr>
            <p:nvPr/>
          </p:nvSpPr>
          <p:spPr bwMode="auto">
            <a:xfrm>
              <a:off x="-600075" y="-347662"/>
              <a:ext cx="39688"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3" name="Line 10">
              <a:extLst>
                <a:ext uri="{FF2B5EF4-FFF2-40B4-BE49-F238E27FC236}">
                  <a16:creationId xmlns:a16="http://schemas.microsoft.com/office/drawing/2014/main" id="{321793EC-87FF-4F1B-A5E9-85F486B527B9}"/>
                </a:ext>
              </a:extLst>
            </p:cNvPr>
            <p:cNvSpPr>
              <a:spLocks noChangeShapeType="1"/>
            </p:cNvSpPr>
            <p:nvPr/>
          </p:nvSpPr>
          <p:spPr bwMode="auto">
            <a:xfrm>
              <a:off x="-1189038" y="69850"/>
              <a:ext cx="5016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4" name="Line 11">
              <a:extLst>
                <a:ext uri="{FF2B5EF4-FFF2-40B4-BE49-F238E27FC236}">
                  <a16:creationId xmlns:a16="http://schemas.microsoft.com/office/drawing/2014/main" id="{2DD3C79E-6AC5-478F-B07C-FD5D06B85E43}"/>
                </a:ext>
              </a:extLst>
            </p:cNvPr>
            <p:cNvSpPr>
              <a:spLocks noChangeShapeType="1"/>
            </p:cNvSpPr>
            <p:nvPr/>
          </p:nvSpPr>
          <p:spPr bwMode="auto">
            <a:xfrm>
              <a:off x="-1189038" y="-49212"/>
              <a:ext cx="3111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grpSp>
        <p:nvGrpSpPr>
          <p:cNvPr id="15" name="Group 51">
            <a:extLst>
              <a:ext uri="{FF2B5EF4-FFF2-40B4-BE49-F238E27FC236}">
                <a16:creationId xmlns:a16="http://schemas.microsoft.com/office/drawing/2014/main" id="{4701CA5F-99C4-4139-ADDC-DBB781E76FAC}"/>
              </a:ext>
            </a:extLst>
          </p:cNvPr>
          <p:cNvGrpSpPr/>
          <p:nvPr/>
        </p:nvGrpSpPr>
        <p:grpSpPr>
          <a:xfrm>
            <a:off x="7097872" y="2189089"/>
            <a:ext cx="753359" cy="754832"/>
            <a:chOff x="-1630363" y="3768726"/>
            <a:chExt cx="811213" cy="812800"/>
          </a:xfrm>
        </p:grpSpPr>
        <p:sp>
          <p:nvSpPr>
            <p:cNvPr id="16" name="Oval 21">
              <a:extLst>
                <a:ext uri="{FF2B5EF4-FFF2-40B4-BE49-F238E27FC236}">
                  <a16:creationId xmlns:a16="http://schemas.microsoft.com/office/drawing/2014/main" id="{ABD7BB9A-8D4F-47C2-A4D3-2C487F22E35D}"/>
                </a:ext>
              </a:extLst>
            </p:cNvPr>
            <p:cNvSpPr>
              <a:spLocks noChangeArrowheads="1"/>
            </p:cNvSpPr>
            <p:nvPr/>
          </p:nvSpPr>
          <p:spPr bwMode="auto">
            <a:xfrm>
              <a:off x="-1630363" y="3768726"/>
              <a:ext cx="811213" cy="81280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7" name="Freeform 22">
              <a:extLst>
                <a:ext uri="{FF2B5EF4-FFF2-40B4-BE49-F238E27FC236}">
                  <a16:creationId xmlns:a16="http://schemas.microsoft.com/office/drawing/2014/main" id="{EC870B40-BC5A-4CD5-AC57-AE3E3C8DDC7E}"/>
                </a:ext>
              </a:extLst>
            </p:cNvPr>
            <p:cNvSpPr>
              <a:spLocks/>
            </p:cNvSpPr>
            <p:nvPr/>
          </p:nvSpPr>
          <p:spPr bwMode="auto">
            <a:xfrm>
              <a:off x="-1339850" y="3951288"/>
              <a:ext cx="328613" cy="249238"/>
            </a:xfrm>
            <a:custGeom>
              <a:avLst/>
              <a:gdLst>
                <a:gd name="T0" fmla="*/ 207 w 207"/>
                <a:gd name="T1" fmla="*/ 0 h 157"/>
                <a:gd name="T2" fmla="*/ 71 w 207"/>
                <a:gd name="T3" fmla="*/ 157 h 157"/>
                <a:gd name="T4" fmla="*/ 0 w 207"/>
                <a:gd name="T5" fmla="*/ 65 h 157"/>
              </a:gdLst>
              <a:ahLst/>
              <a:cxnLst>
                <a:cxn ang="0">
                  <a:pos x="T0" y="T1"/>
                </a:cxn>
                <a:cxn ang="0">
                  <a:pos x="T2" y="T3"/>
                </a:cxn>
                <a:cxn ang="0">
                  <a:pos x="T4" y="T5"/>
                </a:cxn>
              </a:cxnLst>
              <a:rect l="0" t="0" r="r" b="b"/>
              <a:pathLst>
                <a:path w="207" h="157">
                  <a:moveTo>
                    <a:pt x="207" y="0"/>
                  </a:moveTo>
                  <a:lnTo>
                    <a:pt x="71" y="157"/>
                  </a:lnTo>
                  <a:lnTo>
                    <a:pt x="0" y="65"/>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8" name="Line 23">
              <a:extLst>
                <a:ext uri="{FF2B5EF4-FFF2-40B4-BE49-F238E27FC236}">
                  <a16:creationId xmlns:a16="http://schemas.microsoft.com/office/drawing/2014/main" id="{8C93487D-9565-413C-896E-16617362B2BE}"/>
                </a:ext>
              </a:extLst>
            </p:cNvPr>
            <p:cNvSpPr>
              <a:spLocks noChangeShapeType="1"/>
            </p:cNvSpPr>
            <p:nvPr/>
          </p:nvSpPr>
          <p:spPr bwMode="auto">
            <a:xfrm>
              <a:off x="-1227138" y="3768726"/>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9" name="Line 24">
              <a:extLst>
                <a:ext uri="{FF2B5EF4-FFF2-40B4-BE49-F238E27FC236}">
                  <a16:creationId xmlns:a16="http://schemas.microsoft.com/office/drawing/2014/main" id="{1533398E-6F43-47F0-9CEF-7DE332E14048}"/>
                </a:ext>
              </a:extLst>
            </p:cNvPr>
            <p:cNvSpPr>
              <a:spLocks noChangeShapeType="1"/>
            </p:cNvSpPr>
            <p:nvPr/>
          </p:nvSpPr>
          <p:spPr bwMode="auto">
            <a:xfrm>
              <a:off x="-1227138" y="4522788"/>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20" name="Line 25">
              <a:extLst>
                <a:ext uri="{FF2B5EF4-FFF2-40B4-BE49-F238E27FC236}">
                  <a16:creationId xmlns:a16="http://schemas.microsoft.com/office/drawing/2014/main" id="{DBB07D94-1B3D-4DC3-8E87-83FC25AB370A}"/>
                </a:ext>
              </a:extLst>
            </p:cNvPr>
            <p:cNvSpPr>
              <a:spLocks noChangeShapeType="1"/>
            </p:cNvSpPr>
            <p:nvPr/>
          </p:nvSpPr>
          <p:spPr bwMode="auto">
            <a:xfrm flipH="1">
              <a:off x="-879475" y="4175126"/>
              <a:ext cx="60325"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21" name="Line 26">
              <a:extLst>
                <a:ext uri="{FF2B5EF4-FFF2-40B4-BE49-F238E27FC236}">
                  <a16:creationId xmlns:a16="http://schemas.microsoft.com/office/drawing/2014/main" id="{1E1C0D15-B2CF-40FD-B3CF-0C74570C7BBA}"/>
                </a:ext>
              </a:extLst>
            </p:cNvPr>
            <p:cNvSpPr>
              <a:spLocks noChangeShapeType="1"/>
            </p:cNvSpPr>
            <p:nvPr/>
          </p:nvSpPr>
          <p:spPr bwMode="auto">
            <a:xfrm flipH="1">
              <a:off x="-1630363" y="4175126"/>
              <a:ext cx="55563"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grpSp>
        <p:nvGrpSpPr>
          <p:cNvPr id="22" name="Group 3">
            <a:extLst>
              <a:ext uri="{FF2B5EF4-FFF2-40B4-BE49-F238E27FC236}">
                <a16:creationId xmlns:a16="http://schemas.microsoft.com/office/drawing/2014/main" id="{8B44E336-3BEB-4EDA-A5BC-4572852C5CA7}"/>
              </a:ext>
            </a:extLst>
          </p:cNvPr>
          <p:cNvGrpSpPr/>
          <p:nvPr/>
        </p:nvGrpSpPr>
        <p:grpSpPr>
          <a:xfrm>
            <a:off x="1756117" y="4405175"/>
            <a:ext cx="5772443" cy="108018"/>
            <a:chOff x="2292775" y="5549038"/>
            <a:chExt cx="7850923" cy="146912"/>
          </a:xfrm>
          <a:solidFill>
            <a:srgbClr val="7030A0"/>
          </a:solidFill>
        </p:grpSpPr>
        <p:sp>
          <p:nvSpPr>
            <p:cNvPr id="23" name="Oval 11">
              <a:extLst>
                <a:ext uri="{FF2B5EF4-FFF2-40B4-BE49-F238E27FC236}">
                  <a16:creationId xmlns:a16="http://schemas.microsoft.com/office/drawing/2014/main" id="{0FDA69AB-FE4E-47BD-96C9-3B0BCD80824D}"/>
                </a:ext>
              </a:extLst>
            </p:cNvPr>
            <p:cNvSpPr/>
            <p:nvPr/>
          </p:nvSpPr>
          <p:spPr bwMode="auto">
            <a:xfrm rot="16200000">
              <a:off x="2292775"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rgbClr val="FF0000"/>
                </a:solidFill>
                <a:latin typeface="Segoe UI Semilight"/>
              </a:endParaRPr>
            </a:p>
          </p:txBody>
        </p:sp>
        <p:sp>
          <p:nvSpPr>
            <p:cNvPr id="24" name="Oval 12">
              <a:extLst>
                <a:ext uri="{FF2B5EF4-FFF2-40B4-BE49-F238E27FC236}">
                  <a16:creationId xmlns:a16="http://schemas.microsoft.com/office/drawing/2014/main" id="{84705736-AAAB-47DA-ACB8-61CCBF131AF4}"/>
                </a:ext>
              </a:extLst>
            </p:cNvPr>
            <p:cNvSpPr/>
            <p:nvPr/>
          </p:nvSpPr>
          <p:spPr bwMode="auto">
            <a:xfrm rot="16200000">
              <a:off x="6144780"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rgbClr val="FF0000"/>
                </a:solidFill>
                <a:latin typeface="Segoe UI Semilight"/>
              </a:endParaRPr>
            </a:p>
          </p:txBody>
        </p:sp>
        <p:sp>
          <p:nvSpPr>
            <p:cNvPr id="25" name="Oval 13">
              <a:extLst>
                <a:ext uri="{FF2B5EF4-FFF2-40B4-BE49-F238E27FC236}">
                  <a16:creationId xmlns:a16="http://schemas.microsoft.com/office/drawing/2014/main" id="{DF89EDCF-A92B-4625-9A7A-27122DFDB0F1}"/>
                </a:ext>
              </a:extLst>
            </p:cNvPr>
            <p:cNvSpPr/>
            <p:nvPr/>
          </p:nvSpPr>
          <p:spPr bwMode="auto">
            <a:xfrm rot="16200000">
              <a:off x="9996786"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rgbClr val="FF0000"/>
                </a:solidFill>
                <a:latin typeface="Segoe UI Semilight"/>
              </a:endParaRPr>
            </a:p>
          </p:txBody>
        </p:sp>
        <p:cxnSp>
          <p:nvCxnSpPr>
            <p:cNvPr id="26" name="Straight Connector 16">
              <a:extLst>
                <a:ext uri="{FF2B5EF4-FFF2-40B4-BE49-F238E27FC236}">
                  <a16:creationId xmlns:a16="http://schemas.microsoft.com/office/drawing/2014/main" id="{970DE753-13A3-4530-93DF-DFBFC3A5EA04}"/>
                </a:ext>
              </a:extLst>
            </p:cNvPr>
            <p:cNvCxnSpPr>
              <a:cxnSpLocks/>
            </p:cNvCxnSpPr>
            <p:nvPr/>
          </p:nvCxnSpPr>
          <p:spPr>
            <a:xfrm>
              <a:off x="2607176"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54">
              <a:extLst>
                <a:ext uri="{FF2B5EF4-FFF2-40B4-BE49-F238E27FC236}">
                  <a16:creationId xmlns:a16="http://schemas.microsoft.com/office/drawing/2014/main" id="{2C281681-49F6-4985-983D-3513A1E84664}"/>
                </a:ext>
              </a:extLst>
            </p:cNvPr>
            <p:cNvCxnSpPr>
              <a:cxnSpLocks/>
            </p:cNvCxnSpPr>
            <p:nvPr/>
          </p:nvCxnSpPr>
          <p:spPr>
            <a:xfrm>
              <a:off x="6459181"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35">
            <a:extLst>
              <a:ext uri="{FF2B5EF4-FFF2-40B4-BE49-F238E27FC236}">
                <a16:creationId xmlns:a16="http://schemas.microsoft.com/office/drawing/2014/main" id="{97353373-F69F-4997-8FE6-A06A2168CC8A}"/>
              </a:ext>
            </a:extLst>
          </p:cNvPr>
          <p:cNvGrpSpPr/>
          <p:nvPr/>
        </p:nvGrpSpPr>
        <p:grpSpPr>
          <a:xfrm>
            <a:off x="4269641" y="2010461"/>
            <a:ext cx="861534" cy="963006"/>
            <a:chOff x="2165865" y="-963217"/>
            <a:chExt cx="1137285" cy="1271236"/>
          </a:xfrm>
        </p:grpSpPr>
        <p:grpSp>
          <p:nvGrpSpPr>
            <p:cNvPr id="29" name="Group 36">
              <a:extLst>
                <a:ext uri="{FF2B5EF4-FFF2-40B4-BE49-F238E27FC236}">
                  <a16:creationId xmlns:a16="http://schemas.microsoft.com/office/drawing/2014/main" id="{AC1DBADD-0B70-4F29-B64A-51865F1400B4}"/>
                </a:ext>
              </a:extLst>
            </p:cNvPr>
            <p:cNvGrpSpPr/>
            <p:nvPr/>
          </p:nvGrpSpPr>
          <p:grpSpPr>
            <a:xfrm>
              <a:off x="2165865" y="-662579"/>
              <a:ext cx="933450" cy="970598"/>
              <a:chOff x="5161693" y="3063002"/>
              <a:chExt cx="933450" cy="970598"/>
            </a:xfrm>
          </p:grpSpPr>
          <p:sp>
            <p:nvSpPr>
              <p:cNvPr id="34" name="Freeform: Shape 41">
                <a:extLst>
                  <a:ext uri="{FF2B5EF4-FFF2-40B4-BE49-F238E27FC236}">
                    <a16:creationId xmlns:a16="http://schemas.microsoft.com/office/drawing/2014/main" id="{B8B06809-70F4-4B86-AC07-9234C0577E9E}"/>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5" name="Freeform: Shape 42">
                <a:extLst>
                  <a:ext uri="{FF2B5EF4-FFF2-40B4-BE49-F238E27FC236}">
                    <a16:creationId xmlns:a16="http://schemas.microsoft.com/office/drawing/2014/main" id="{1E47835F-E547-48A3-AE35-9E48493D70A0}"/>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6" name="Freeform: Shape 43">
                <a:extLst>
                  <a:ext uri="{FF2B5EF4-FFF2-40B4-BE49-F238E27FC236}">
                    <a16:creationId xmlns:a16="http://schemas.microsoft.com/office/drawing/2014/main" id="{97204D15-DF6E-4217-98F7-84199B3AD122}"/>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7" name="Freeform: Shape 44">
                <a:extLst>
                  <a:ext uri="{FF2B5EF4-FFF2-40B4-BE49-F238E27FC236}">
                    <a16:creationId xmlns:a16="http://schemas.microsoft.com/office/drawing/2014/main" id="{4B47E3FF-D089-4800-99AB-787B3E1378B1}"/>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8" name="Freeform: Shape 52">
                <a:extLst>
                  <a:ext uri="{FF2B5EF4-FFF2-40B4-BE49-F238E27FC236}">
                    <a16:creationId xmlns:a16="http://schemas.microsoft.com/office/drawing/2014/main" id="{76BFDE70-A2AF-486E-941F-A76D32D8EAB9}"/>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9" name="Freeform: Shape 53">
                <a:extLst>
                  <a:ext uri="{FF2B5EF4-FFF2-40B4-BE49-F238E27FC236}">
                    <a16:creationId xmlns:a16="http://schemas.microsoft.com/office/drawing/2014/main" id="{F7DAB9DD-E600-4D4F-895D-FAFF417F54C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0" name="Freeform: Shape 55">
                <a:extLst>
                  <a:ext uri="{FF2B5EF4-FFF2-40B4-BE49-F238E27FC236}">
                    <a16:creationId xmlns:a16="http://schemas.microsoft.com/office/drawing/2014/main" id="{92EA93C2-ED01-4858-A51A-C949421CB0D3}"/>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1" name="Freeform: Shape 56">
                <a:extLst>
                  <a:ext uri="{FF2B5EF4-FFF2-40B4-BE49-F238E27FC236}">
                    <a16:creationId xmlns:a16="http://schemas.microsoft.com/office/drawing/2014/main" id="{1A96ED55-75DD-42D3-81E0-BC58F8A70C77}"/>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2" name="Freeform: Shape 57">
                <a:extLst>
                  <a:ext uri="{FF2B5EF4-FFF2-40B4-BE49-F238E27FC236}">
                    <a16:creationId xmlns:a16="http://schemas.microsoft.com/office/drawing/2014/main" id="{3E269325-2D46-4FCE-B74B-36C560FDF0F1}"/>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3" name="Freeform: Shape 58">
                <a:extLst>
                  <a:ext uri="{FF2B5EF4-FFF2-40B4-BE49-F238E27FC236}">
                    <a16:creationId xmlns:a16="http://schemas.microsoft.com/office/drawing/2014/main" id="{A31B34D3-8879-4FFF-A855-E22890D39C97}"/>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4" name="Freeform: Shape 59">
                <a:extLst>
                  <a:ext uri="{FF2B5EF4-FFF2-40B4-BE49-F238E27FC236}">
                    <a16:creationId xmlns:a16="http://schemas.microsoft.com/office/drawing/2014/main" id="{1A95A4F0-9DD6-4DCC-A004-F773CEE8037D}"/>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5" name="Freeform: Shape 60">
                <a:extLst>
                  <a:ext uri="{FF2B5EF4-FFF2-40B4-BE49-F238E27FC236}">
                    <a16:creationId xmlns:a16="http://schemas.microsoft.com/office/drawing/2014/main" id="{74A38CCA-F350-44F3-B5EC-C5A654A4D0E1}"/>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6" name="Freeform: Shape 61">
                <a:extLst>
                  <a:ext uri="{FF2B5EF4-FFF2-40B4-BE49-F238E27FC236}">
                    <a16:creationId xmlns:a16="http://schemas.microsoft.com/office/drawing/2014/main" id="{9ED6CBD0-2650-4FE6-AE6E-D89F4FAF8901}"/>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7" name="Freeform: Shape 62">
                <a:extLst>
                  <a:ext uri="{FF2B5EF4-FFF2-40B4-BE49-F238E27FC236}">
                    <a16:creationId xmlns:a16="http://schemas.microsoft.com/office/drawing/2014/main" id="{309A5F1D-24B6-4401-9DC2-3ED7CB671A5D}"/>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8" name="Freeform: Shape 63">
                <a:extLst>
                  <a:ext uri="{FF2B5EF4-FFF2-40B4-BE49-F238E27FC236}">
                    <a16:creationId xmlns:a16="http://schemas.microsoft.com/office/drawing/2014/main" id="{24EC9947-FDD7-4C0B-BAA9-FAF271DC3A9A}"/>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grpSp>
        <p:grpSp>
          <p:nvGrpSpPr>
            <p:cNvPr id="30" name="Group 37">
              <a:extLst>
                <a:ext uri="{FF2B5EF4-FFF2-40B4-BE49-F238E27FC236}">
                  <a16:creationId xmlns:a16="http://schemas.microsoft.com/office/drawing/2014/main" id="{1C1098AB-2547-4628-8ADA-B67E1EFD0BE9}"/>
                </a:ext>
              </a:extLst>
            </p:cNvPr>
            <p:cNvGrpSpPr/>
            <p:nvPr/>
          </p:nvGrpSpPr>
          <p:grpSpPr>
            <a:xfrm>
              <a:off x="2693550" y="-963217"/>
              <a:ext cx="609600" cy="533400"/>
              <a:chOff x="4881319" y="-895112"/>
              <a:chExt cx="609600" cy="533400"/>
            </a:xfrm>
          </p:grpSpPr>
          <p:sp>
            <p:nvSpPr>
              <p:cNvPr id="31" name="Freeform: Shape 38">
                <a:extLst>
                  <a:ext uri="{FF2B5EF4-FFF2-40B4-BE49-F238E27FC236}">
                    <a16:creationId xmlns:a16="http://schemas.microsoft.com/office/drawing/2014/main" id="{417E0C58-5AE2-4B50-BCDE-16AF84683CBC}"/>
                  </a:ext>
                </a:extLst>
              </p:cNvPr>
              <p:cNvSpPr/>
              <p:nvPr/>
            </p:nvSpPr>
            <p:spPr>
              <a:xfrm>
                <a:off x="4881319" y="-895112"/>
                <a:ext cx="609600" cy="533400"/>
              </a:xfrm>
              <a:custGeom>
                <a:avLst/>
                <a:gdLst/>
                <a:ahLst/>
                <a:cxnLst/>
                <a:rect l="0" t="0" r="0" b="0"/>
                <a:pathLst>
                  <a:path w="609600" h="533400">
                    <a:moveTo>
                      <a:pt x="333867" y="37862"/>
                    </a:moveTo>
                    <a:lnTo>
                      <a:pt x="585327" y="465534"/>
                    </a:lnTo>
                    <a:cubicBezTo>
                      <a:pt x="598662" y="488394"/>
                      <a:pt x="583422" y="517922"/>
                      <a:pt x="556752" y="517922"/>
                    </a:cubicBezTo>
                    <a:lnTo>
                      <a:pt x="54785" y="517922"/>
                    </a:lnTo>
                    <a:cubicBezTo>
                      <a:pt x="29067" y="517922"/>
                      <a:pt x="12874" y="488394"/>
                      <a:pt x="26210" y="465534"/>
                    </a:cubicBezTo>
                    <a:lnTo>
                      <a:pt x="277670" y="37862"/>
                    </a:lnTo>
                    <a:cubicBezTo>
                      <a:pt x="291005" y="15954"/>
                      <a:pt x="321485" y="15954"/>
                      <a:pt x="333867" y="37862"/>
                    </a:cubicBezTo>
                    <a:close/>
                  </a:path>
                </a:pathLst>
              </a:custGeom>
              <a:solidFill>
                <a:srgbClr val="FFFFFF"/>
              </a:solid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2" name="Freeform: Shape 39">
                <a:extLst>
                  <a:ext uri="{FF2B5EF4-FFF2-40B4-BE49-F238E27FC236}">
                    <a16:creationId xmlns:a16="http://schemas.microsoft.com/office/drawing/2014/main" id="{D90E0E7A-7FA3-420A-8CF1-00A0A1617B48}"/>
                  </a:ext>
                </a:extLst>
              </p:cNvPr>
              <p:cNvSpPr/>
              <p:nvPr/>
            </p:nvSpPr>
            <p:spPr>
              <a:xfrm>
                <a:off x="5159465" y="-728187"/>
                <a:ext cx="38100" cy="219075"/>
              </a:xfrm>
              <a:custGeom>
                <a:avLst/>
                <a:gdLst/>
                <a:ahLst/>
                <a:cxnLst/>
                <a:rect l="0" t="0" r="0" b="0"/>
                <a:pathLst>
                  <a:path w="38100" h="219075">
                    <a:moveTo>
                      <a:pt x="21431" y="201454"/>
                    </a:moveTo>
                    <a:lnTo>
                      <a:pt x="21431"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3" name="Freeform: Shape 40">
                <a:extLst>
                  <a:ext uri="{FF2B5EF4-FFF2-40B4-BE49-F238E27FC236}">
                    <a16:creationId xmlns:a16="http://schemas.microsoft.com/office/drawing/2014/main" id="{D5FE28BF-749B-4895-B5EE-77AF75347309}"/>
                  </a:ext>
                </a:extLst>
              </p:cNvPr>
              <p:cNvSpPr/>
              <p:nvPr/>
            </p:nvSpPr>
            <p:spPr>
              <a:xfrm>
                <a:off x="5159465" y="-484347"/>
                <a:ext cx="38100" cy="38100"/>
              </a:xfrm>
              <a:custGeom>
                <a:avLst/>
                <a:gdLst/>
                <a:ahLst/>
                <a:cxnLst/>
                <a:rect l="0" t="0" r="0" b="0"/>
                <a:pathLst>
                  <a:path w="38100" h="38100">
                    <a:moveTo>
                      <a:pt x="21431" y="24289"/>
                    </a:moveTo>
                    <a:lnTo>
                      <a:pt x="21431"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grpSp>
      </p:grpSp>
      <p:sp>
        <p:nvSpPr>
          <p:cNvPr id="49" name="Shape 52">
            <a:extLst>
              <a:ext uri="{FF2B5EF4-FFF2-40B4-BE49-F238E27FC236}">
                <a16:creationId xmlns:a16="http://schemas.microsoft.com/office/drawing/2014/main" id="{54FB1A10-FF5D-4DAC-A9C9-C789E27EB412}"/>
              </a:ext>
            </a:extLst>
          </p:cNvPr>
          <p:cNvSpPr/>
          <p:nvPr/>
        </p:nvSpPr>
        <p:spPr>
          <a:xfrm>
            <a:off x="438714" y="311354"/>
            <a:ext cx="4281176"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28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开发人员</a:t>
            </a:r>
            <a:r>
              <a:rPr lang="zh-CN" altLang="en-US" sz="2800" dirty="0">
                <a:solidFill>
                  <a:schemeClr val="tx1"/>
                </a:solidFill>
                <a:latin typeface="Microsoft YaHei Light" panose="020B0502040204020203" pitchFamily="34" charset="-122"/>
                <a:ea typeface="Microsoft YaHei Light" panose="020B0502040204020203" pitchFamily="34" charset="-122"/>
              </a:rPr>
              <a:t>的心声</a:t>
            </a:r>
          </a:p>
        </p:txBody>
      </p:sp>
    </p:spTree>
    <p:extLst>
      <p:ext uri="{BB962C8B-B14F-4D97-AF65-F5344CB8AC3E}">
        <p14:creationId xmlns:p14="http://schemas.microsoft.com/office/powerpoint/2010/main" val="11158572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ppt_x"/>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arn(outVertical)">
                                      <p:cBhvr>
                                        <p:cTn id="24"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C26D6143-6FC8-6B49-8514-D508849BBD31}"/>
              </a:ext>
            </a:extLst>
          </p:cNvPr>
          <p:cNvSpPr>
            <a:spLocks noGrp="1"/>
          </p:cNvSpPr>
          <p:nvPr>
            <p:ph type="ctrTitle" idx="4294967295"/>
          </p:nvPr>
        </p:nvSpPr>
        <p:spPr>
          <a:xfrm>
            <a:off x="667546" y="1916284"/>
            <a:ext cx="3259476" cy="421137"/>
          </a:xfrm>
        </p:spPr>
        <p:txBody>
          <a:bodyPr>
            <a:normAutofit/>
          </a:bodyPr>
          <a:lstStyle/>
          <a:p>
            <a:pPr algn="l"/>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云原生和</a:t>
            </a:r>
            <a:r>
              <a:rPr kumimoji="1" lang="en-US" altLang="zh-CN" sz="2000" dirty="0">
                <a:latin typeface="Microsoft YaHei" panose="020B0503020204020204" pitchFamily="34" charset="-122"/>
                <a:ea typeface="Microsoft YaHei" panose="020B0503020204020204" pitchFamily="34" charset="-122"/>
              </a:rPr>
              <a:t>K8s</a:t>
            </a:r>
            <a:endParaRPr kumimoji="1" lang="zh-CN" altLang="en-US" sz="2000" dirty="0">
              <a:latin typeface="Microsoft YaHei" panose="020B0503020204020204" pitchFamily="34" charset="-122"/>
              <a:ea typeface="Microsoft YaHei" panose="020B0503020204020204" pitchFamily="34" charset="-122"/>
            </a:endParaRPr>
          </a:p>
        </p:txBody>
      </p:sp>
      <p:sp>
        <p:nvSpPr>
          <p:cNvPr id="5" name="标题 1">
            <a:extLst>
              <a:ext uri="{FF2B5EF4-FFF2-40B4-BE49-F238E27FC236}">
                <a16:creationId xmlns:a16="http://schemas.microsoft.com/office/drawing/2014/main" id="{F448086D-533B-8C49-9F6C-62B1D5715344}"/>
              </a:ext>
            </a:extLst>
          </p:cNvPr>
          <p:cNvSpPr txBox="1">
            <a:spLocks/>
          </p:cNvSpPr>
          <p:nvPr/>
        </p:nvSpPr>
        <p:spPr>
          <a:xfrm>
            <a:off x="667546" y="2612294"/>
            <a:ext cx="3031865" cy="432146"/>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2000" dirty="0">
                <a:latin typeface="Microsoft YaHei" panose="020B0503020204020204" pitchFamily="34" charset="-122"/>
                <a:ea typeface="Microsoft YaHei" panose="020B0503020204020204" pitchFamily="34" charset="-122"/>
              </a:rPr>
              <a:t>·K8s </a:t>
            </a:r>
            <a:r>
              <a:rPr kumimoji="1" lang="zh-CN" altLang="en-US" sz="2000" dirty="0">
                <a:latin typeface="Microsoft YaHei" panose="020B0503020204020204" pitchFamily="34" charset="-122"/>
                <a:ea typeface="Microsoft YaHei" panose="020B0503020204020204" pitchFamily="34" charset="-122"/>
              </a:rPr>
              <a:t>和 </a:t>
            </a:r>
            <a:r>
              <a:rPr kumimoji="1" lang="en-US" altLang="zh-CN" sz="2000" dirty="0">
                <a:latin typeface="Microsoft YaHei" panose="020B0503020204020204" pitchFamily="34" charset="-122"/>
                <a:ea typeface="Microsoft YaHei" panose="020B0503020204020204" pitchFamily="34" charset="-122"/>
              </a:rPr>
              <a:t>TKE</a:t>
            </a:r>
            <a:endParaRPr kumimoji="1" lang="zh-CN" altLang="en-US" sz="2000" dirty="0">
              <a:latin typeface="Microsoft YaHei" panose="020B0503020204020204" pitchFamily="34" charset="-122"/>
              <a:ea typeface="Microsoft YaHei" panose="020B0503020204020204" pitchFamily="34" charset="-122"/>
            </a:endParaRPr>
          </a:p>
        </p:txBody>
      </p:sp>
      <p:sp>
        <p:nvSpPr>
          <p:cNvPr id="11" name="标题 1">
            <a:extLst>
              <a:ext uri="{FF2B5EF4-FFF2-40B4-BE49-F238E27FC236}">
                <a16:creationId xmlns:a16="http://schemas.microsoft.com/office/drawing/2014/main" id="{2DF48E1F-EA9D-454A-B826-EF2DE276AF64}"/>
              </a:ext>
            </a:extLst>
          </p:cNvPr>
          <p:cNvSpPr txBox="1">
            <a:spLocks/>
          </p:cNvSpPr>
          <p:nvPr/>
        </p:nvSpPr>
        <p:spPr>
          <a:xfrm>
            <a:off x="4038655" y="1001309"/>
            <a:ext cx="1066689" cy="469410"/>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zh-CN" altLang="en-US" sz="3200" b="1" dirty="0">
                <a:latin typeface="Microsoft YaHei" panose="020B0503020204020204" pitchFamily="34" charset="-122"/>
                <a:ea typeface="Microsoft YaHei" panose="020B0503020204020204" pitchFamily="34" charset="-122"/>
              </a:rPr>
              <a:t>目录</a:t>
            </a:r>
          </a:p>
        </p:txBody>
      </p:sp>
      <p:sp>
        <p:nvSpPr>
          <p:cNvPr id="12" name="标题 1">
            <a:extLst>
              <a:ext uri="{FF2B5EF4-FFF2-40B4-BE49-F238E27FC236}">
                <a16:creationId xmlns:a16="http://schemas.microsoft.com/office/drawing/2014/main" id="{E50ABB70-35DB-F145-AE76-CFCC895648BA}"/>
              </a:ext>
            </a:extLst>
          </p:cNvPr>
          <p:cNvSpPr txBox="1">
            <a:spLocks/>
          </p:cNvSpPr>
          <p:nvPr/>
        </p:nvSpPr>
        <p:spPr>
          <a:xfrm>
            <a:off x="667546" y="3394344"/>
            <a:ext cx="2580603" cy="392861"/>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2000" dirty="0">
                <a:latin typeface="Microsoft YaHei" panose="020B0503020204020204" pitchFamily="34" charset="-122"/>
                <a:ea typeface="Microsoft YaHei" panose="020B0503020204020204" pitchFamily="34" charset="-122"/>
              </a:rPr>
              <a:t>·</a:t>
            </a:r>
            <a:r>
              <a:rPr kumimoji="1" lang="zh-Hans" altLang="en-US" sz="2000" dirty="0">
                <a:latin typeface="Microsoft YaHei" panose="020B0503020204020204" pitchFamily="34" charset="-122"/>
                <a:ea typeface="Microsoft YaHei" panose="020B0503020204020204" pitchFamily="34" charset="-122"/>
              </a:rPr>
              <a:t>总结</a:t>
            </a:r>
            <a:endParaRPr kumimoji="1"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85680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52">
            <a:extLst>
              <a:ext uri="{FF2B5EF4-FFF2-40B4-BE49-F238E27FC236}">
                <a16:creationId xmlns:a16="http://schemas.microsoft.com/office/drawing/2014/main" id="{83BF8A55-D69B-409B-A5A2-E5380F84C78A}"/>
              </a:ext>
            </a:extLst>
          </p:cNvPr>
          <p:cNvSpPr/>
          <p:nvPr/>
        </p:nvSpPr>
        <p:spPr>
          <a:xfrm>
            <a:off x="491467" y="223431"/>
            <a:ext cx="2152433" cy="484988"/>
          </a:xfrm>
          <a:prstGeom prst="rect">
            <a:avLst/>
          </a:prstGeom>
          <a:ln w="12700">
            <a:miter lim="400000"/>
          </a:ln>
        </p:spPr>
        <p:txBody>
          <a:bodyPr wrap="non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a:solidFill>
                  <a:schemeClr val="tx1"/>
                </a:solidFill>
                <a:latin typeface="Segoe UI Semibold" panose="020B0702040204020203" pitchFamily="34" charset="0"/>
                <a:cs typeface="Segoe UI Semibold" panose="020B0702040204020203" pitchFamily="34" charset="0"/>
              </a:rPr>
              <a:t>IT</a:t>
            </a:r>
            <a:r>
              <a:rPr lang="zh-CN" altLang="en-US" sz="2800" dirty="0">
                <a:solidFill>
                  <a:schemeClr val="tx1"/>
                </a:solidFill>
              </a:rPr>
              <a:t>人员的心声</a:t>
            </a:r>
            <a:endParaRPr lang="en-US" altLang="zh-CN" sz="2800" dirty="0">
              <a:solidFill>
                <a:schemeClr val="tx1"/>
              </a:solidFill>
            </a:endParaRPr>
          </a:p>
        </p:txBody>
      </p:sp>
      <p:grpSp>
        <p:nvGrpSpPr>
          <p:cNvPr id="4" name="Group 3">
            <a:extLst>
              <a:ext uri="{FF2B5EF4-FFF2-40B4-BE49-F238E27FC236}">
                <a16:creationId xmlns:a16="http://schemas.microsoft.com/office/drawing/2014/main" id="{B14CE7BB-7126-4499-A959-12A6E80492EE}"/>
              </a:ext>
            </a:extLst>
          </p:cNvPr>
          <p:cNvGrpSpPr/>
          <p:nvPr/>
        </p:nvGrpSpPr>
        <p:grpSpPr>
          <a:xfrm>
            <a:off x="480100" y="2888022"/>
            <a:ext cx="8183801" cy="909740"/>
            <a:chOff x="751014" y="3975245"/>
            <a:chExt cx="11130538" cy="1237310"/>
          </a:xfrm>
        </p:grpSpPr>
        <p:sp>
          <p:nvSpPr>
            <p:cNvPr id="5" name="TextBox 9">
              <a:extLst>
                <a:ext uri="{FF2B5EF4-FFF2-40B4-BE49-F238E27FC236}">
                  <a16:creationId xmlns:a16="http://schemas.microsoft.com/office/drawing/2014/main" id="{287C3299-D083-4D4A-8B34-A98D700F92A2}"/>
                </a:ext>
              </a:extLst>
            </p:cNvPr>
            <p:cNvSpPr txBox="1"/>
            <p:nvPr/>
          </p:nvSpPr>
          <p:spPr>
            <a:xfrm>
              <a:off x="751014" y="3975245"/>
              <a:ext cx="3230436" cy="1237310"/>
            </a:xfrm>
            <a:prstGeom prst="rect">
              <a:avLst/>
            </a:prstGeom>
            <a:noFill/>
          </p:spPr>
          <p:txBody>
            <a:bodyPr wrap="square" lIns="107571" tIns="107571" rIns="107571" bIns="107571" rtlCol="0">
              <a:spAutoFit/>
            </a:bodyPr>
            <a:lstStyle/>
            <a:p>
              <a:pPr defTabSz="685775">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我需要管理服务器并在几乎没有中断的情况下保持合规性</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6" name="TextBox 17">
              <a:extLst>
                <a:ext uri="{FF2B5EF4-FFF2-40B4-BE49-F238E27FC236}">
                  <a16:creationId xmlns:a16="http://schemas.microsoft.com/office/drawing/2014/main" id="{2462990A-1C5A-4D6C-B67A-81C668DBB915}"/>
                </a:ext>
              </a:extLst>
            </p:cNvPr>
            <p:cNvSpPr txBox="1"/>
            <p:nvPr/>
          </p:nvSpPr>
          <p:spPr>
            <a:xfrm>
              <a:off x="4406928" y="3975245"/>
              <a:ext cx="3622619" cy="1237310"/>
            </a:xfrm>
            <a:prstGeom prst="rect">
              <a:avLst/>
            </a:prstGeom>
            <a:noFill/>
          </p:spPr>
          <p:txBody>
            <a:bodyPr wrap="square" lIns="107571" tIns="107571" rIns="107571" bIns="107571" rtlCol="0">
              <a:spAutoFit/>
            </a:bodyPr>
            <a:lstStyle/>
            <a:p>
              <a:pPr defTabSz="685775">
                <a:spcAft>
                  <a:spcPts val="1765"/>
                </a:spcAft>
                <a:defRPr/>
              </a:pPr>
              <a:r>
                <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我不确定如何集成不熟悉的应用程序, 我需要开发人员的帮助</a:t>
              </a:r>
            </a:p>
          </p:txBody>
        </p:sp>
        <p:sp>
          <p:nvSpPr>
            <p:cNvPr id="7" name="TextBox 19">
              <a:extLst>
                <a:ext uri="{FF2B5EF4-FFF2-40B4-BE49-F238E27FC236}">
                  <a16:creationId xmlns:a16="http://schemas.microsoft.com/office/drawing/2014/main" id="{2A913945-766F-4B93-B7F9-35E7F97E9149}"/>
                </a:ext>
              </a:extLst>
            </p:cNvPr>
            <p:cNvSpPr txBox="1"/>
            <p:nvPr/>
          </p:nvSpPr>
          <p:spPr>
            <a:xfrm>
              <a:off x="8258933" y="3975245"/>
              <a:ext cx="3622619" cy="923362"/>
            </a:xfrm>
            <a:prstGeom prst="rect">
              <a:avLst/>
            </a:prstGeom>
            <a:noFill/>
          </p:spPr>
          <p:txBody>
            <a:bodyPr wrap="square" lIns="107571" tIns="107571" rIns="107571" bIns="107571" rtlCol="0">
              <a:spAutoFit/>
            </a:bodyPr>
            <a:lstStyle/>
            <a:p>
              <a:pPr defTabSz="685775">
                <a:spcAft>
                  <a:spcPts val="1765"/>
                </a:spcAft>
                <a:defRPr/>
              </a:pPr>
              <a:r>
                <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我无法同时关注服务器保护和应用程序合规性</a:t>
              </a:r>
            </a:p>
          </p:txBody>
        </p:sp>
      </p:grpSp>
      <p:grpSp>
        <p:nvGrpSpPr>
          <p:cNvPr id="8" name="Group 83">
            <a:extLst>
              <a:ext uri="{FF2B5EF4-FFF2-40B4-BE49-F238E27FC236}">
                <a16:creationId xmlns:a16="http://schemas.microsoft.com/office/drawing/2014/main" id="{EADD7196-5305-40B1-8824-5BE4F4B7C972}"/>
              </a:ext>
            </a:extLst>
          </p:cNvPr>
          <p:cNvGrpSpPr/>
          <p:nvPr/>
        </p:nvGrpSpPr>
        <p:grpSpPr>
          <a:xfrm>
            <a:off x="4102293" y="1837949"/>
            <a:ext cx="795238" cy="737083"/>
            <a:chOff x="-1584325" y="2674938"/>
            <a:chExt cx="868363" cy="804862"/>
          </a:xfrm>
        </p:grpSpPr>
        <p:sp>
          <p:nvSpPr>
            <p:cNvPr id="9" name="Freeform 5">
              <a:extLst>
                <a:ext uri="{FF2B5EF4-FFF2-40B4-BE49-F238E27FC236}">
                  <a16:creationId xmlns:a16="http://schemas.microsoft.com/office/drawing/2014/main" id="{C7AC62ED-2BE0-4BBC-BD2E-B11B46942109}"/>
                </a:ext>
              </a:extLst>
            </p:cNvPr>
            <p:cNvSpPr>
              <a:spLocks/>
            </p:cNvSpPr>
            <p:nvPr/>
          </p:nvSpPr>
          <p:spPr bwMode="auto">
            <a:xfrm>
              <a:off x="-1493838" y="2798763"/>
              <a:ext cx="244475" cy="314325"/>
            </a:xfrm>
            <a:custGeom>
              <a:avLst/>
              <a:gdLst>
                <a:gd name="T0" fmla="*/ 43 w 87"/>
                <a:gd name="T1" fmla="*/ 0 h 111"/>
                <a:gd name="T2" fmla="*/ 0 w 87"/>
                <a:gd name="T3" fmla="*/ 44 h 111"/>
                <a:gd name="T4" fmla="*/ 0 w 87"/>
                <a:gd name="T5" fmla="*/ 67 h 111"/>
                <a:gd name="T6" fmla="*/ 43 w 87"/>
                <a:gd name="T7" fmla="*/ 111 h 111"/>
                <a:gd name="T8" fmla="*/ 87 w 87"/>
                <a:gd name="T9" fmla="*/ 67 h 111"/>
                <a:gd name="T10" fmla="*/ 87 w 87"/>
                <a:gd name="T11" fmla="*/ 55 h 111"/>
                <a:gd name="T12" fmla="*/ 87 w 87"/>
                <a:gd name="T13" fmla="*/ 44 h 111"/>
                <a:gd name="T14" fmla="*/ 43 w 87"/>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1">
                  <a:moveTo>
                    <a:pt x="43" y="0"/>
                  </a:moveTo>
                  <a:cubicBezTo>
                    <a:pt x="19" y="0"/>
                    <a:pt x="0" y="20"/>
                    <a:pt x="0" y="44"/>
                  </a:cubicBezTo>
                  <a:cubicBezTo>
                    <a:pt x="0" y="67"/>
                    <a:pt x="0" y="67"/>
                    <a:pt x="0" y="67"/>
                  </a:cubicBezTo>
                  <a:cubicBezTo>
                    <a:pt x="0" y="91"/>
                    <a:pt x="19" y="111"/>
                    <a:pt x="43" y="111"/>
                  </a:cubicBezTo>
                  <a:cubicBezTo>
                    <a:pt x="67" y="111"/>
                    <a:pt x="87" y="91"/>
                    <a:pt x="87" y="67"/>
                  </a:cubicBezTo>
                  <a:cubicBezTo>
                    <a:pt x="87" y="55"/>
                    <a:pt x="87" y="55"/>
                    <a:pt x="87" y="55"/>
                  </a:cubicBezTo>
                  <a:cubicBezTo>
                    <a:pt x="87" y="44"/>
                    <a:pt x="87" y="44"/>
                    <a:pt x="87" y="44"/>
                  </a:cubicBezTo>
                  <a:cubicBezTo>
                    <a:pt x="87" y="20"/>
                    <a:pt x="67" y="0"/>
                    <a:pt x="4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0" name="Freeform 6">
              <a:extLst>
                <a:ext uri="{FF2B5EF4-FFF2-40B4-BE49-F238E27FC236}">
                  <a16:creationId xmlns:a16="http://schemas.microsoft.com/office/drawing/2014/main" id="{283A5E72-69FF-4C42-AFE2-D9668CEABBC8}"/>
                </a:ext>
              </a:extLst>
            </p:cNvPr>
            <p:cNvSpPr>
              <a:spLocks/>
            </p:cNvSpPr>
            <p:nvPr/>
          </p:nvSpPr>
          <p:spPr bwMode="auto">
            <a:xfrm>
              <a:off x="-1231900" y="3063875"/>
              <a:ext cx="515938" cy="415925"/>
            </a:xfrm>
            <a:custGeom>
              <a:avLst/>
              <a:gdLst>
                <a:gd name="T0" fmla="*/ 92 w 183"/>
                <a:gd name="T1" fmla="*/ 0 h 147"/>
                <a:gd name="T2" fmla="*/ 0 w 183"/>
                <a:gd name="T3" fmla="*/ 75 h 147"/>
                <a:gd name="T4" fmla="*/ 0 w 183"/>
                <a:gd name="T5" fmla="*/ 147 h 147"/>
                <a:gd name="T6" fmla="*/ 183 w 183"/>
                <a:gd name="T7" fmla="*/ 147 h 147"/>
                <a:gd name="T8" fmla="*/ 183 w 183"/>
                <a:gd name="T9" fmla="*/ 75 h 147"/>
                <a:gd name="T10" fmla="*/ 92 w 183"/>
                <a:gd name="T11" fmla="*/ 0 h 147"/>
              </a:gdLst>
              <a:ahLst/>
              <a:cxnLst>
                <a:cxn ang="0">
                  <a:pos x="T0" y="T1"/>
                </a:cxn>
                <a:cxn ang="0">
                  <a:pos x="T2" y="T3"/>
                </a:cxn>
                <a:cxn ang="0">
                  <a:pos x="T4" y="T5"/>
                </a:cxn>
                <a:cxn ang="0">
                  <a:pos x="T6" y="T7"/>
                </a:cxn>
                <a:cxn ang="0">
                  <a:pos x="T8" y="T9"/>
                </a:cxn>
                <a:cxn ang="0">
                  <a:pos x="T10" y="T11"/>
                </a:cxn>
              </a:cxnLst>
              <a:rect l="0" t="0" r="r" b="b"/>
              <a:pathLst>
                <a:path w="183" h="147">
                  <a:moveTo>
                    <a:pt x="92" y="0"/>
                  </a:moveTo>
                  <a:cubicBezTo>
                    <a:pt x="41" y="0"/>
                    <a:pt x="0" y="33"/>
                    <a:pt x="0" y="75"/>
                  </a:cubicBezTo>
                  <a:cubicBezTo>
                    <a:pt x="0" y="147"/>
                    <a:pt x="0" y="147"/>
                    <a:pt x="0" y="147"/>
                  </a:cubicBezTo>
                  <a:cubicBezTo>
                    <a:pt x="183" y="147"/>
                    <a:pt x="183" y="147"/>
                    <a:pt x="183" y="147"/>
                  </a:cubicBezTo>
                  <a:cubicBezTo>
                    <a:pt x="183" y="75"/>
                    <a:pt x="183" y="75"/>
                    <a:pt x="183" y="75"/>
                  </a:cubicBezTo>
                  <a:cubicBezTo>
                    <a:pt x="183" y="33"/>
                    <a:pt x="142" y="0"/>
                    <a:pt x="92"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1" name="Freeform 7">
              <a:extLst>
                <a:ext uri="{FF2B5EF4-FFF2-40B4-BE49-F238E27FC236}">
                  <a16:creationId xmlns:a16="http://schemas.microsoft.com/office/drawing/2014/main" id="{9C525A37-B708-4017-850E-61B66A76202D}"/>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2" name="Freeform 8">
              <a:extLst>
                <a:ext uri="{FF2B5EF4-FFF2-40B4-BE49-F238E27FC236}">
                  <a16:creationId xmlns:a16="http://schemas.microsoft.com/office/drawing/2014/main" id="{7E0F9721-52A7-4B67-9048-97BC10C874A0}"/>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3" name="Freeform 9">
              <a:extLst>
                <a:ext uri="{FF2B5EF4-FFF2-40B4-BE49-F238E27FC236}">
                  <a16:creationId xmlns:a16="http://schemas.microsoft.com/office/drawing/2014/main" id="{60832948-508A-40C8-98A0-CC313A2C3D94}"/>
                </a:ext>
              </a:extLst>
            </p:cNvPr>
            <p:cNvSpPr>
              <a:spLocks/>
            </p:cNvSpPr>
            <p:nvPr/>
          </p:nvSpPr>
          <p:spPr bwMode="auto">
            <a:xfrm>
              <a:off x="-1584325" y="3117850"/>
              <a:ext cx="371475" cy="361950"/>
            </a:xfrm>
            <a:custGeom>
              <a:avLst/>
              <a:gdLst>
                <a:gd name="T0" fmla="*/ 125 w 132"/>
                <a:gd name="T1" fmla="*/ 53 h 128"/>
                <a:gd name="T2" fmla="*/ 132 w 132"/>
                <a:gd name="T3" fmla="*/ 22 h 128"/>
                <a:gd name="T4" fmla="*/ 75 w 132"/>
                <a:gd name="T5" fmla="*/ 0 h 128"/>
                <a:gd name="T6" fmla="*/ 0 w 132"/>
                <a:gd name="T7" fmla="*/ 62 h 128"/>
                <a:gd name="T8" fmla="*/ 0 w 132"/>
                <a:gd name="T9" fmla="*/ 128 h 128"/>
                <a:gd name="T10" fmla="*/ 125 w 132"/>
                <a:gd name="T11" fmla="*/ 128 h 128"/>
                <a:gd name="T12" fmla="*/ 125 w 132"/>
                <a:gd name="T13" fmla="*/ 53 h 128"/>
              </a:gdLst>
              <a:ahLst/>
              <a:cxnLst>
                <a:cxn ang="0">
                  <a:pos x="T0" y="T1"/>
                </a:cxn>
                <a:cxn ang="0">
                  <a:pos x="T2" y="T3"/>
                </a:cxn>
                <a:cxn ang="0">
                  <a:pos x="T4" y="T5"/>
                </a:cxn>
                <a:cxn ang="0">
                  <a:pos x="T6" y="T7"/>
                </a:cxn>
                <a:cxn ang="0">
                  <a:pos x="T8" y="T9"/>
                </a:cxn>
                <a:cxn ang="0">
                  <a:pos x="T10" y="T11"/>
                </a:cxn>
                <a:cxn ang="0">
                  <a:pos x="T12" y="T13"/>
                </a:cxn>
              </a:cxnLst>
              <a:rect l="0" t="0" r="r" b="b"/>
              <a:pathLst>
                <a:path w="132" h="128">
                  <a:moveTo>
                    <a:pt x="125" y="53"/>
                  </a:moveTo>
                  <a:cubicBezTo>
                    <a:pt x="125" y="42"/>
                    <a:pt x="128" y="31"/>
                    <a:pt x="132" y="22"/>
                  </a:cubicBezTo>
                  <a:cubicBezTo>
                    <a:pt x="119" y="8"/>
                    <a:pt x="98" y="0"/>
                    <a:pt x="75" y="0"/>
                  </a:cubicBezTo>
                  <a:cubicBezTo>
                    <a:pt x="34" y="0"/>
                    <a:pt x="0" y="27"/>
                    <a:pt x="0" y="62"/>
                  </a:cubicBezTo>
                  <a:cubicBezTo>
                    <a:pt x="0" y="128"/>
                    <a:pt x="0" y="128"/>
                    <a:pt x="0" y="128"/>
                  </a:cubicBezTo>
                  <a:cubicBezTo>
                    <a:pt x="125" y="128"/>
                    <a:pt x="125" y="128"/>
                    <a:pt x="125" y="128"/>
                  </a:cubicBezTo>
                  <a:lnTo>
                    <a:pt x="125" y="53"/>
                  </a:ln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grpSp>
      <p:grpSp>
        <p:nvGrpSpPr>
          <p:cNvPr id="14" name="Group 4">
            <a:extLst>
              <a:ext uri="{FF2B5EF4-FFF2-40B4-BE49-F238E27FC236}">
                <a16:creationId xmlns:a16="http://schemas.microsoft.com/office/drawing/2014/main" id="{B838539D-CD71-43BE-8802-EBD9B62B6DE3}"/>
              </a:ext>
            </a:extLst>
          </p:cNvPr>
          <p:cNvGrpSpPr>
            <a:grpSpLocks noChangeAspect="1"/>
          </p:cNvGrpSpPr>
          <p:nvPr/>
        </p:nvGrpSpPr>
        <p:grpSpPr bwMode="auto">
          <a:xfrm>
            <a:off x="6997446" y="1816635"/>
            <a:ext cx="669358" cy="779705"/>
            <a:chOff x="7055" y="1097"/>
            <a:chExt cx="461" cy="537"/>
          </a:xfrm>
        </p:grpSpPr>
        <p:sp>
          <p:nvSpPr>
            <p:cNvPr id="15" name="Freeform 5">
              <a:extLst>
                <a:ext uri="{FF2B5EF4-FFF2-40B4-BE49-F238E27FC236}">
                  <a16:creationId xmlns:a16="http://schemas.microsoft.com/office/drawing/2014/main" id="{D8E578B5-CA9A-4775-BF9A-9314B10F3307}"/>
                </a:ext>
              </a:extLst>
            </p:cNvPr>
            <p:cNvSpPr>
              <a:spLocks/>
            </p:cNvSpPr>
            <p:nvPr/>
          </p:nvSpPr>
          <p:spPr bwMode="auto">
            <a:xfrm>
              <a:off x="7055" y="1097"/>
              <a:ext cx="230" cy="105"/>
            </a:xfrm>
            <a:custGeom>
              <a:avLst/>
              <a:gdLst>
                <a:gd name="T0" fmla="*/ 0 w 129"/>
                <a:gd name="T1" fmla="*/ 31 h 59"/>
                <a:gd name="T2" fmla="*/ 129 w 129"/>
                <a:gd name="T3" fmla="*/ 0 h 59"/>
              </a:gdLst>
              <a:ahLst/>
              <a:cxnLst>
                <a:cxn ang="0">
                  <a:pos x="T0" y="T1"/>
                </a:cxn>
                <a:cxn ang="0">
                  <a:pos x="T2" y="T3"/>
                </a:cxn>
              </a:cxnLst>
              <a:rect l="0" t="0" r="r" b="b"/>
              <a:pathLst>
                <a:path w="129" h="59">
                  <a:moveTo>
                    <a:pt x="0" y="31"/>
                  </a:moveTo>
                  <a:cubicBezTo>
                    <a:pt x="0" y="31"/>
                    <a:pt x="83" y="59"/>
                    <a:pt x="129"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6" name="Freeform 6">
              <a:extLst>
                <a:ext uri="{FF2B5EF4-FFF2-40B4-BE49-F238E27FC236}">
                  <a16:creationId xmlns:a16="http://schemas.microsoft.com/office/drawing/2014/main" id="{718AFF41-DF94-4874-A76B-43865E3E5F65}"/>
                </a:ext>
              </a:extLst>
            </p:cNvPr>
            <p:cNvSpPr>
              <a:spLocks/>
            </p:cNvSpPr>
            <p:nvPr/>
          </p:nvSpPr>
          <p:spPr bwMode="auto">
            <a:xfrm>
              <a:off x="7055" y="1153"/>
              <a:ext cx="461" cy="481"/>
            </a:xfrm>
            <a:custGeom>
              <a:avLst/>
              <a:gdLst>
                <a:gd name="T0" fmla="*/ 258 w 258"/>
                <a:gd name="T1" fmla="*/ 0 h 270"/>
                <a:gd name="T2" fmla="*/ 258 w 258"/>
                <a:gd name="T3" fmla="*/ 60 h 270"/>
                <a:gd name="T4" fmla="*/ 129 w 258"/>
                <a:gd name="T5" fmla="*/ 270 h 270"/>
                <a:gd name="T6" fmla="*/ 0 w 258"/>
                <a:gd name="T7" fmla="*/ 60 h 270"/>
                <a:gd name="T8" fmla="*/ 0 w 258"/>
                <a:gd name="T9" fmla="*/ 0 h 270"/>
              </a:gdLst>
              <a:ahLst/>
              <a:cxnLst>
                <a:cxn ang="0">
                  <a:pos x="T0" y="T1"/>
                </a:cxn>
                <a:cxn ang="0">
                  <a:pos x="T2" y="T3"/>
                </a:cxn>
                <a:cxn ang="0">
                  <a:pos x="T4" y="T5"/>
                </a:cxn>
                <a:cxn ang="0">
                  <a:pos x="T6" y="T7"/>
                </a:cxn>
                <a:cxn ang="0">
                  <a:pos x="T8" y="T9"/>
                </a:cxn>
              </a:cxnLst>
              <a:rect l="0" t="0" r="r" b="b"/>
              <a:pathLst>
                <a:path w="258" h="270">
                  <a:moveTo>
                    <a:pt x="258" y="0"/>
                  </a:moveTo>
                  <a:cubicBezTo>
                    <a:pt x="258" y="60"/>
                    <a:pt x="258" y="60"/>
                    <a:pt x="258" y="60"/>
                  </a:cubicBezTo>
                  <a:cubicBezTo>
                    <a:pt x="255" y="222"/>
                    <a:pt x="129" y="270"/>
                    <a:pt x="129" y="270"/>
                  </a:cubicBezTo>
                  <a:cubicBezTo>
                    <a:pt x="129" y="270"/>
                    <a:pt x="2" y="222"/>
                    <a:pt x="0" y="60"/>
                  </a:cubicBezTo>
                  <a:cubicBezTo>
                    <a:pt x="0" y="0"/>
                    <a:pt x="0" y="0"/>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7" name="Freeform 7">
              <a:extLst>
                <a:ext uri="{FF2B5EF4-FFF2-40B4-BE49-F238E27FC236}">
                  <a16:creationId xmlns:a16="http://schemas.microsoft.com/office/drawing/2014/main" id="{B9325755-0389-4FAE-9F40-DA1F5B72106D}"/>
                </a:ext>
              </a:extLst>
            </p:cNvPr>
            <p:cNvSpPr>
              <a:spLocks/>
            </p:cNvSpPr>
            <p:nvPr/>
          </p:nvSpPr>
          <p:spPr bwMode="auto">
            <a:xfrm>
              <a:off x="7285" y="1097"/>
              <a:ext cx="231" cy="105"/>
            </a:xfrm>
            <a:custGeom>
              <a:avLst/>
              <a:gdLst>
                <a:gd name="T0" fmla="*/ 129 w 129"/>
                <a:gd name="T1" fmla="*/ 31 h 59"/>
                <a:gd name="T2" fmla="*/ 0 w 129"/>
                <a:gd name="T3" fmla="*/ 0 h 59"/>
              </a:gdLst>
              <a:ahLst/>
              <a:cxnLst>
                <a:cxn ang="0">
                  <a:pos x="T0" y="T1"/>
                </a:cxn>
                <a:cxn ang="0">
                  <a:pos x="T2" y="T3"/>
                </a:cxn>
              </a:cxnLst>
              <a:rect l="0" t="0" r="r" b="b"/>
              <a:pathLst>
                <a:path w="129" h="59">
                  <a:moveTo>
                    <a:pt x="129" y="31"/>
                  </a:moveTo>
                  <a:cubicBezTo>
                    <a:pt x="129" y="31"/>
                    <a:pt x="46" y="59"/>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8" name="Line 8">
              <a:extLst>
                <a:ext uri="{FF2B5EF4-FFF2-40B4-BE49-F238E27FC236}">
                  <a16:creationId xmlns:a16="http://schemas.microsoft.com/office/drawing/2014/main" id="{E583F013-320A-4C6D-A863-1C3B10934C68}"/>
                </a:ext>
              </a:extLst>
            </p:cNvPr>
            <p:cNvSpPr>
              <a:spLocks noChangeShapeType="1"/>
            </p:cNvSpPr>
            <p:nvPr/>
          </p:nvSpPr>
          <p:spPr bwMode="auto">
            <a:xfrm>
              <a:off x="7285" y="1099"/>
              <a:ext cx="0" cy="53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9" name="Line 9">
              <a:extLst>
                <a:ext uri="{FF2B5EF4-FFF2-40B4-BE49-F238E27FC236}">
                  <a16:creationId xmlns:a16="http://schemas.microsoft.com/office/drawing/2014/main" id="{B7F345B9-38BB-4D26-9BBA-09E8B405FDDD}"/>
                </a:ext>
              </a:extLst>
            </p:cNvPr>
            <p:cNvSpPr>
              <a:spLocks noChangeShapeType="1"/>
            </p:cNvSpPr>
            <p:nvPr/>
          </p:nvSpPr>
          <p:spPr bwMode="auto">
            <a:xfrm>
              <a:off x="7078" y="1388"/>
              <a:ext cx="409"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grpSp>
      <p:grpSp>
        <p:nvGrpSpPr>
          <p:cNvPr id="20" name="Group 50">
            <a:extLst>
              <a:ext uri="{FF2B5EF4-FFF2-40B4-BE49-F238E27FC236}">
                <a16:creationId xmlns:a16="http://schemas.microsoft.com/office/drawing/2014/main" id="{E58131B0-E08E-42B5-8E12-8BE4EC8369CD}"/>
              </a:ext>
            </a:extLst>
          </p:cNvPr>
          <p:cNvGrpSpPr/>
          <p:nvPr/>
        </p:nvGrpSpPr>
        <p:grpSpPr>
          <a:xfrm>
            <a:off x="1300372" y="1811493"/>
            <a:ext cx="728549" cy="757541"/>
            <a:chOff x="5161693" y="3063002"/>
            <a:chExt cx="933450" cy="970598"/>
          </a:xfrm>
        </p:grpSpPr>
        <p:sp>
          <p:nvSpPr>
            <p:cNvPr id="21" name="Freeform: Shape 51">
              <a:extLst>
                <a:ext uri="{FF2B5EF4-FFF2-40B4-BE49-F238E27FC236}">
                  <a16:creationId xmlns:a16="http://schemas.microsoft.com/office/drawing/2014/main" id="{3D205FC1-4066-4E81-910A-FA2CF1913908}"/>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2" name="Freeform: Shape 52">
              <a:extLst>
                <a:ext uri="{FF2B5EF4-FFF2-40B4-BE49-F238E27FC236}">
                  <a16:creationId xmlns:a16="http://schemas.microsoft.com/office/drawing/2014/main" id="{B1AB4536-23EF-466A-BA9F-FA4728B4EA78}"/>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3" name="Freeform: Shape 53">
              <a:extLst>
                <a:ext uri="{FF2B5EF4-FFF2-40B4-BE49-F238E27FC236}">
                  <a16:creationId xmlns:a16="http://schemas.microsoft.com/office/drawing/2014/main" id="{18859938-1441-4889-AF78-95B278AE7570}"/>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4" name="Freeform: Shape 54">
              <a:extLst>
                <a:ext uri="{FF2B5EF4-FFF2-40B4-BE49-F238E27FC236}">
                  <a16:creationId xmlns:a16="http://schemas.microsoft.com/office/drawing/2014/main" id="{98D4A21A-33F9-4380-995A-08AE28B94F7C}"/>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5" name="Freeform: Shape 55">
              <a:extLst>
                <a:ext uri="{FF2B5EF4-FFF2-40B4-BE49-F238E27FC236}">
                  <a16:creationId xmlns:a16="http://schemas.microsoft.com/office/drawing/2014/main" id="{BCE94CE7-5181-4452-B52A-F1404220E1F3}"/>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6" name="Freeform: Shape 56">
              <a:extLst>
                <a:ext uri="{FF2B5EF4-FFF2-40B4-BE49-F238E27FC236}">
                  <a16:creationId xmlns:a16="http://schemas.microsoft.com/office/drawing/2014/main" id="{D58F4A40-0A04-4923-A95E-12EFFDB971D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7" name="Freeform: Shape 57">
              <a:extLst>
                <a:ext uri="{FF2B5EF4-FFF2-40B4-BE49-F238E27FC236}">
                  <a16:creationId xmlns:a16="http://schemas.microsoft.com/office/drawing/2014/main" id="{2780AFA7-4850-457C-A157-07648272B249}"/>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8" name="Freeform: Shape 58">
              <a:extLst>
                <a:ext uri="{FF2B5EF4-FFF2-40B4-BE49-F238E27FC236}">
                  <a16:creationId xmlns:a16="http://schemas.microsoft.com/office/drawing/2014/main" id="{45CA23F2-49CA-4977-8CAA-75464E2729FB}"/>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9" name="Freeform: Shape 59">
              <a:extLst>
                <a:ext uri="{FF2B5EF4-FFF2-40B4-BE49-F238E27FC236}">
                  <a16:creationId xmlns:a16="http://schemas.microsoft.com/office/drawing/2014/main" id="{05944E16-6E84-442C-850B-7768DF8567F8}"/>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30" name="Freeform: Shape 60">
              <a:extLst>
                <a:ext uri="{FF2B5EF4-FFF2-40B4-BE49-F238E27FC236}">
                  <a16:creationId xmlns:a16="http://schemas.microsoft.com/office/drawing/2014/main" id="{3657B9F9-B8DE-4635-BC64-05822C83086A}"/>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1" name="Freeform: Shape 61">
              <a:extLst>
                <a:ext uri="{FF2B5EF4-FFF2-40B4-BE49-F238E27FC236}">
                  <a16:creationId xmlns:a16="http://schemas.microsoft.com/office/drawing/2014/main" id="{5E70794F-67B2-49A5-B810-E992C452DA16}"/>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2" name="Freeform: Shape 62">
              <a:extLst>
                <a:ext uri="{FF2B5EF4-FFF2-40B4-BE49-F238E27FC236}">
                  <a16:creationId xmlns:a16="http://schemas.microsoft.com/office/drawing/2014/main" id="{BD3E794F-5EC0-4A1A-8610-670CBC662195}"/>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3" name="Freeform: Shape 63">
              <a:extLst>
                <a:ext uri="{FF2B5EF4-FFF2-40B4-BE49-F238E27FC236}">
                  <a16:creationId xmlns:a16="http://schemas.microsoft.com/office/drawing/2014/main" id="{BFC8143D-704D-4DDA-A8FE-F622EBB03929}"/>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4" name="Freeform: Shape 64">
              <a:extLst>
                <a:ext uri="{FF2B5EF4-FFF2-40B4-BE49-F238E27FC236}">
                  <a16:creationId xmlns:a16="http://schemas.microsoft.com/office/drawing/2014/main" id="{1745C3D2-0A9C-4A1D-BD4D-DF1EB2092E90}"/>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5" name="Freeform: Shape 65">
              <a:extLst>
                <a:ext uri="{FF2B5EF4-FFF2-40B4-BE49-F238E27FC236}">
                  <a16:creationId xmlns:a16="http://schemas.microsoft.com/office/drawing/2014/main" id="{209A02A2-C32D-4055-982A-AB7150B3B027}"/>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grpSp>
      <p:grpSp>
        <p:nvGrpSpPr>
          <p:cNvPr id="36" name="Group 39">
            <a:extLst>
              <a:ext uri="{FF2B5EF4-FFF2-40B4-BE49-F238E27FC236}">
                <a16:creationId xmlns:a16="http://schemas.microsoft.com/office/drawing/2014/main" id="{014A5083-D5D5-484D-B6C0-27EF04A7654C}"/>
              </a:ext>
            </a:extLst>
          </p:cNvPr>
          <p:cNvGrpSpPr/>
          <p:nvPr/>
        </p:nvGrpSpPr>
        <p:grpSpPr>
          <a:xfrm>
            <a:off x="1613689" y="4045162"/>
            <a:ext cx="5772443" cy="108018"/>
            <a:chOff x="2292775" y="5549038"/>
            <a:chExt cx="7850923" cy="146912"/>
          </a:xfrm>
          <a:solidFill>
            <a:schemeClr val="accent1"/>
          </a:solidFill>
        </p:grpSpPr>
        <p:sp>
          <p:nvSpPr>
            <p:cNvPr id="37" name="Oval 40">
              <a:extLst>
                <a:ext uri="{FF2B5EF4-FFF2-40B4-BE49-F238E27FC236}">
                  <a16:creationId xmlns:a16="http://schemas.microsoft.com/office/drawing/2014/main" id="{18A29275-C313-45E7-86DF-9C876E93410C}"/>
                </a:ext>
              </a:extLst>
            </p:cNvPr>
            <p:cNvSpPr/>
            <p:nvPr/>
          </p:nvSpPr>
          <p:spPr bwMode="auto">
            <a:xfrm rot="16200000">
              <a:off x="2292775"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chemeClr val="tx1"/>
                </a:solidFill>
                <a:latin typeface="Segoe UI Semilight"/>
              </a:endParaRPr>
            </a:p>
          </p:txBody>
        </p:sp>
        <p:sp>
          <p:nvSpPr>
            <p:cNvPr id="38" name="Oval 41">
              <a:extLst>
                <a:ext uri="{FF2B5EF4-FFF2-40B4-BE49-F238E27FC236}">
                  <a16:creationId xmlns:a16="http://schemas.microsoft.com/office/drawing/2014/main" id="{C79BF679-246C-4891-9FD4-A811D9F774AD}"/>
                </a:ext>
              </a:extLst>
            </p:cNvPr>
            <p:cNvSpPr/>
            <p:nvPr/>
          </p:nvSpPr>
          <p:spPr bwMode="auto">
            <a:xfrm rot="16200000">
              <a:off x="6144780"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chemeClr val="tx1"/>
                </a:solidFill>
                <a:latin typeface="Segoe UI Semilight"/>
              </a:endParaRPr>
            </a:p>
          </p:txBody>
        </p:sp>
        <p:sp>
          <p:nvSpPr>
            <p:cNvPr id="39" name="Oval 42">
              <a:extLst>
                <a:ext uri="{FF2B5EF4-FFF2-40B4-BE49-F238E27FC236}">
                  <a16:creationId xmlns:a16="http://schemas.microsoft.com/office/drawing/2014/main" id="{A75D23F5-4227-415A-B9E2-712AB765B04A}"/>
                </a:ext>
              </a:extLst>
            </p:cNvPr>
            <p:cNvSpPr/>
            <p:nvPr/>
          </p:nvSpPr>
          <p:spPr bwMode="auto">
            <a:xfrm rot="16200000">
              <a:off x="9996786"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chemeClr val="tx1"/>
                </a:solidFill>
                <a:latin typeface="Segoe UI Semilight"/>
              </a:endParaRPr>
            </a:p>
          </p:txBody>
        </p:sp>
        <p:cxnSp>
          <p:nvCxnSpPr>
            <p:cNvPr id="40" name="Straight Connector 43">
              <a:extLst>
                <a:ext uri="{FF2B5EF4-FFF2-40B4-BE49-F238E27FC236}">
                  <a16:creationId xmlns:a16="http://schemas.microsoft.com/office/drawing/2014/main" id="{3D4494D0-0539-40DD-855B-0067B4F9DF0A}"/>
                </a:ext>
              </a:extLst>
            </p:cNvPr>
            <p:cNvCxnSpPr>
              <a:cxnSpLocks/>
            </p:cNvCxnSpPr>
            <p:nvPr/>
          </p:nvCxnSpPr>
          <p:spPr>
            <a:xfrm>
              <a:off x="2607176"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4">
              <a:extLst>
                <a:ext uri="{FF2B5EF4-FFF2-40B4-BE49-F238E27FC236}">
                  <a16:creationId xmlns:a16="http://schemas.microsoft.com/office/drawing/2014/main" id="{CDDDE509-7589-4AB5-8DD0-958EC8C84F8E}"/>
                </a:ext>
              </a:extLst>
            </p:cNvPr>
            <p:cNvCxnSpPr>
              <a:cxnSpLocks/>
            </p:cNvCxnSpPr>
            <p:nvPr/>
          </p:nvCxnSpPr>
          <p:spPr>
            <a:xfrm>
              <a:off x="6459181"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82798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outVertical)">
                                      <p:cBhvr>
                                        <p:cTn id="24"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229F7-D1FF-41DF-98ED-4C5D2DC62885}"/>
              </a:ext>
            </a:extLst>
          </p:cNvPr>
          <p:cNvSpPr txBox="1">
            <a:spLocks/>
          </p:cNvSpPr>
          <p:nvPr/>
        </p:nvSpPr>
        <p:spPr>
          <a:xfrm>
            <a:off x="1460866" y="1127403"/>
            <a:ext cx="6718120" cy="383143"/>
          </a:xfr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endParaRPr lang="en-US" sz="1800" dirty="0">
              <a:solidFill>
                <a:schemeClr val="tx1"/>
              </a:solidFill>
            </a:endParaRPr>
          </a:p>
        </p:txBody>
      </p:sp>
      <p:grpSp>
        <p:nvGrpSpPr>
          <p:cNvPr id="3" name="Group 38">
            <a:extLst>
              <a:ext uri="{FF2B5EF4-FFF2-40B4-BE49-F238E27FC236}">
                <a16:creationId xmlns:a16="http://schemas.microsoft.com/office/drawing/2014/main" id="{1DD03399-917A-405B-B91D-7A88BD7A2916}"/>
              </a:ext>
            </a:extLst>
          </p:cNvPr>
          <p:cNvGrpSpPr/>
          <p:nvPr/>
        </p:nvGrpSpPr>
        <p:grpSpPr>
          <a:xfrm>
            <a:off x="965016" y="2290644"/>
            <a:ext cx="7213970" cy="678908"/>
            <a:chOff x="1312487" y="3114934"/>
            <a:chExt cx="9811501" cy="923362"/>
          </a:xfrm>
        </p:grpSpPr>
        <p:sp>
          <p:nvSpPr>
            <p:cNvPr id="4" name="TextBox 19">
              <a:extLst>
                <a:ext uri="{FF2B5EF4-FFF2-40B4-BE49-F238E27FC236}">
                  <a16:creationId xmlns:a16="http://schemas.microsoft.com/office/drawing/2014/main" id="{FB34419F-2439-43F4-9BE1-19163D31EA04}"/>
                </a:ext>
              </a:extLst>
            </p:cNvPr>
            <p:cNvSpPr txBox="1"/>
            <p:nvPr/>
          </p:nvSpPr>
          <p:spPr>
            <a:xfrm>
              <a:off x="1312487" y="3114934"/>
              <a:ext cx="1655537" cy="609413"/>
            </a:xfrm>
            <a:prstGeom prst="rect">
              <a:avLst/>
            </a:prstGeom>
            <a:noFill/>
          </p:spPr>
          <p:txBody>
            <a:bodyPr wrap="square" lIns="107571" tIns="107571" rIns="107571" bIns="107571" rtlCol="0">
              <a:spAutoFit/>
            </a:bodyPr>
            <a:lstStyle/>
            <a:p>
              <a:pPr>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调度</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5" name="TextBox 20">
              <a:extLst>
                <a:ext uri="{FF2B5EF4-FFF2-40B4-BE49-F238E27FC236}">
                  <a16:creationId xmlns:a16="http://schemas.microsoft.com/office/drawing/2014/main" id="{E26CDD71-00E2-4094-B41F-1D963677D230}"/>
                </a:ext>
              </a:extLst>
            </p:cNvPr>
            <p:cNvSpPr txBox="1"/>
            <p:nvPr/>
          </p:nvSpPr>
          <p:spPr>
            <a:xfrm>
              <a:off x="3831368" y="3114934"/>
              <a:ext cx="2055081" cy="923362"/>
            </a:xfrm>
            <a:prstGeom prst="rect">
              <a:avLst/>
            </a:prstGeom>
            <a:noFill/>
          </p:spPr>
          <p:txBody>
            <a:bodyPr wrap="square" lIns="107571" tIns="107571" rIns="107571" bIns="107571" rtlCol="0">
              <a:spAutoFit/>
            </a:bodyPr>
            <a:lstStyle/>
            <a:p>
              <a:pPr>
                <a:spcAft>
                  <a:spcPts val="1765"/>
                </a:spcAft>
                <a:defRPr/>
              </a:pPr>
              <a:r>
                <a:rPr lang="en-US" altLang="zh-CN" sz="1500" dirty="0">
                  <a:latin typeface="Microsoft YaHei Light" panose="020B0502040204020203" pitchFamily="34" charset="-122"/>
                  <a:ea typeface="Microsoft YaHei Light" panose="020B0502040204020203" pitchFamily="34" charset="-122"/>
                  <a:cs typeface="Segoe UI Semibold" panose="020B0702040204020203" pitchFamily="34" charset="0"/>
                </a:rPr>
                <a:t>Affinity/anti-affinity</a:t>
              </a:r>
            </a:p>
          </p:txBody>
        </p:sp>
        <p:sp>
          <p:nvSpPr>
            <p:cNvPr id="6" name="TextBox 21">
              <a:extLst>
                <a:ext uri="{FF2B5EF4-FFF2-40B4-BE49-F238E27FC236}">
                  <a16:creationId xmlns:a16="http://schemas.microsoft.com/office/drawing/2014/main" id="{D7A94E84-B5B4-47FA-8840-8016C6BBE70B}"/>
                </a:ext>
              </a:extLst>
            </p:cNvPr>
            <p:cNvSpPr txBox="1"/>
            <p:nvPr/>
          </p:nvSpPr>
          <p:spPr>
            <a:xfrm>
              <a:off x="6749798" y="3114934"/>
              <a:ext cx="1655537" cy="609413"/>
            </a:xfrm>
            <a:prstGeom prst="rect">
              <a:avLst/>
            </a:prstGeom>
            <a:noFill/>
          </p:spPr>
          <p:txBody>
            <a:bodyPr wrap="square" lIns="107571" tIns="107571" rIns="107571" bIns="107571" rtlCol="0">
              <a:spAutoFit/>
            </a:bodyPr>
            <a:lstStyle/>
            <a:p>
              <a:pPr>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健康监测</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7" name="TextBox 22">
              <a:extLst>
                <a:ext uri="{FF2B5EF4-FFF2-40B4-BE49-F238E27FC236}">
                  <a16:creationId xmlns:a16="http://schemas.microsoft.com/office/drawing/2014/main" id="{53DD366C-81D3-4B60-AC82-CBEA14927800}"/>
                </a:ext>
              </a:extLst>
            </p:cNvPr>
            <p:cNvSpPr txBox="1"/>
            <p:nvPr/>
          </p:nvSpPr>
          <p:spPr>
            <a:xfrm>
              <a:off x="9468451" y="3114934"/>
              <a:ext cx="1655537" cy="609413"/>
            </a:xfrm>
            <a:prstGeom prst="rect">
              <a:avLst/>
            </a:prstGeom>
            <a:noFill/>
          </p:spPr>
          <p:txBody>
            <a:bodyPr wrap="square" lIns="107571" tIns="107571" rIns="107571" bIns="107571" rtlCol="0">
              <a:spAutoFit/>
            </a:bodyPr>
            <a:lstStyle/>
            <a:p>
              <a:pPr>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故障转移</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pSp>
      <p:grpSp>
        <p:nvGrpSpPr>
          <p:cNvPr id="8" name="Group 40">
            <a:extLst>
              <a:ext uri="{FF2B5EF4-FFF2-40B4-BE49-F238E27FC236}">
                <a16:creationId xmlns:a16="http://schemas.microsoft.com/office/drawing/2014/main" id="{A3AC8A11-FF1E-44B6-A2CA-E593B9AABCE4}"/>
              </a:ext>
            </a:extLst>
          </p:cNvPr>
          <p:cNvGrpSpPr/>
          <p:nvPr/>
        </p:nvGrpSpPr>
        <p:grpSpPr>
          <a:xfrm>
            <a:off x="1903108" y="1960553"/>
            <a:ext cx="5337786" cy="0"/>
            <a:chOff x="2588358" y="2665991"/>
            <a:chExt cx="7259760" cy="0"/>
          </a:xfrm>
        </p:grpSpPr>
        <p:cxnSp>
          <p:nvCxnSpPr>
            <p:cNvPr id="9" name="Straight Connector 8">
              <a:extLst>
                <a:ext uri="{FF2B5EF4-FFF2-40B4-BE49-F238E27FC236}">
                  <a16:creationId xmlns:a16="http://schemas.microsoft.com/office/drawing/2014/main" id="{F505B6F6-7B46-4DF8-B08B-352A87514865}"/>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54">
              <a:extLst>
                <a:ext uri="{FF2B5EF4-FFF2-40B4-BE49-F238E27FC236}">
                  <a16:creationId xmlns:a16="http://schemas.microsoft.com/office/drawing/2014/main" id="{FC340EF9-E601-4C68-9D32-BA914A636A33}"/>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55">
              <a:extLst>
                <a:ext uri="{FF2B5EF4-FFF2-40B4-BE49-F238E27FC236}">
                  <a16:creationId xmlns:a16="http://schemas.microsoft.com/office/drawing/2014/main" id="{DCC5FE12-B5A1-4B88-9CC9-1C9804A36414}"/>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39">
            <a:extLst>
              <a:ext uri="{FF2B5EF4-FFF2-40B4-BE49-F238E27FC236}">
                <a16:creationId xmlns:a16="http://schemas.microsoft.com/office/drawing/2014/main" id="{EA5AB055-9132-4376-AC76-4ABB4929951C}"/>
              </a:ext>
            </a:extLst>
          </p:cNvPr>
          <p:cNvGrpSpPr/>
          <p:nvPr/>
        </p:nvGrpSpPr>
        <p:grpSpPr>
          <a:xfrm>
            <a:off x="965015" y="3824440"/>
            <a:ext cx="7577229" cy="448075"/>
            <a:chOff x="1312487" y="5201000"/>
            <a:chExt cx="9907534" cy="609413"/>
          </a:xfrm>
        </p:grpSpPr>
        <p:sp>
          <p:nvSpPr>
            <p:cNvPr id="13" name="TextBox 27">
              <a:extLst>
                <a:ext uri="{FF2B5EF4-FFF2-40B4-BE49-F238E27FC236}">
                  <a16:creationId xmlns:a16="http://schemas.microsoft.com/office/drawing/2014/main" id="{6EBB1D2E-C5CE-427D-B648-47A871BE8123}"/>
                </a:ext>
              </a:extLst>
            </p:cNvPr>
            <p:cNvSpPr txBox="1"/>
            <p:nvPr/>
          </p:nvSpPr>
          <p:spPr>
            <a:xfrm>
              <a:off x="1312487" y="5201000"/>
              <a:ext cx="1655536" cy="609413"/>
            </a:xfrm>
            <a:prstGeom prst="rect">
              <a:avLst/>
            </a:prstGeom>
            <a:noFill/>
          </p:spPr>
          <p:txBody>
            <a:bodyPr wrap="square" lIns="107571" tIns="107571" rIns="107571" bIns="107571" rtlCol="0">
              <a:spAutoFit/>
            </a:bodyPr>
            <a:lstStyle/>
            <a:p>
              <a:pPr>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可扩展性</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4" name="TextBox 28">
              <a:extLst>
                <a:ext uri="{FF2B5EF4-FFF2-40B4-BE49-F238E27FC236}">
                  <a16:creationId xmlns:a16="http://schemas.microsoft.com/office/drawing/2014/main" id="{351E59B0-7CFD-498F-BFFC-4074B088EBF2}"/>
                </a:ext>
              </a:extLst>
            </p:cNvPr>
            <p:cNvSpPr txBox="1"/>
            <p:nvPr/>
          </p:nvSpPr>
          <p:spPr>
            <a:xfrm>
              <a:off x="3831368" y="5201000"/>
              <a:ext cx="2055082" cy="609413"/>
            </a:xfrm>
            <a:prstGeom prst="rect">
              <a:avLst/>
            </a:prstGeom>
            <a:noFill/>
          </p:spPr>
          <p:txBody>
            <a:bodyPr wrap="square" lIns="107571" tIns="107571" rIns="107571" bIns="107571" rtlCol="0">
              <a:spAutoFit/>
            </a:bodyPr>
            <a:lstStyle/>
            <a:p>
              <a:pPr>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网络</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5" name="TextBox 29">
              <a:extLst>
                <a:ext uri="{FF2B5EF4-FFF2-40B4-BE49-F238E27FC236}">
                  <a16:creationId xmlns:a16="http://schemas.microsoft.com/office/drawing/2014/main" id="{B3BD79BB-DDC8-4908-9C23-E682A5298C05}"/>
                </a:ext>
              </a:extLst>
            </p:cNvPr>
            <p:cNvSpPr txBox="1"/>
            <p:nvPr/>
          </p:nvSpPr>
          <p:spPr>
            <a:xfrm>
              <a:off x="6749798" y="5201000"/>
              <a:ext cx="1655536" cy="609413"/>
            </a:xfrm>
            <a:prstGeom prst="rect">
              <a:avLst/>
            </a:prstGeom>
            <a:noFill/>
          </p:spPr>
          <p:txBody>
            <a:bodyPr wrap="square" lIns="107571" tIns="107571" rIns="107571" bIns="107571" rtlCol="0">
              <a:spAutoFit/>
            </a:bodyPr>
            <a:lstStyle/>
            <a:p>
              <a:pPr>
                <a:spcAft>
                  <a:spcPts val="1765"/>
                </a:spcAft>
                <a:defRPr/>
              </a:pPr>
              <a:r>
                <a:rPr lang="en-US" sz="1500">
                  <a:latin typeface="Microsoft YaHei Light" panose="020B0502040204020203" pitchFamily="34" charset="-122"/>
                  <a:ea typeface="Microsoft YaHei Light" panose="020B0502040204020203" pitchFamily="34" charset="-122"/>
                  <a:cs typeface="Segoe UI Semibold" panose="020B0702040204020203" pitchFamily="34" charset="0"/>
                </a:rPr>
                <a:t>服务发现</a:t>
              </a:r>
            </a:p>
          </p:txBody>
        </p:sp>
        <p:sp>
          <p:nvSpPr>
            <p:cNvPr id="16" name="TextBox 30">
              <a:extLst>
                <a:ext uri="{FF2B5EF4-FFF2-40B4-BE49-F238E27FC236}">
                  <a16:creationId xmlns:a16="http://schemas.microsoft.com/office/drawing/2014/main" id="{81CC03B2-91AB-47BF-943C-D682409EA371}"/>
                </a:ext>
              </a:extLst>
            </p:cNvPr>
            <p:cNvSpPr txBox="1"/>
            <p:nvPr/>
          </p:nvSpPr>
          <p:spPr>
            <a:xfrm>
              <a:off x="9164939" y="5201000"/>
              <a:ext cx="2055082" cy="609413"/>
            </a:xfrm>
            <a:prstGeom prst="rect">
              <a:avLst/>
            </a:prstGeom>
            <a:noFill/>
          </p:spPr>
          <p:txBody>
            <a:bodyPr wrap="square" lIns="107571" tIns="107571" rIns="107571" bIns="107571" rtlCol="0">
              <a:spAutoFit/>
            </a:bodyPr>
            <a:lstStyle/>
            <a:p>
              <a:pPr>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平滑的应用升级</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pSp>
      <p:grpSp>
        <p:nvGrpSpPr>
          <p:cNvPr id="17" name="Group 41">
            <a:extLst>
              <a:ext uri="{FF2B5EF4-FFF2-40B4-BE49-F238E27FC236}">
                <a16:creationId xmlns:a16="http://schemas.microsoft.com/office/drawing/2014/main" id="{F0142CC6-97A9-4C2B-989D-1861E64B3510}"/>
              </a:ext>
            </a:extLst>
          </p:cNvPr>
          <p:cNvGrpSpPr/>
          <p:nvPr/>
        </p:nvGrpSpPr>
        <p:grpSpPr>
          <a:xfrm>
            <a:off x="1903108" y="3494346"/>
            <a:ext cx="5337786" cy="0"/>
            <a:chOff x="2588358" y="4752057"/>
            <a:chExt cx="7259760" cy="0"/>
          </a:xfrm>
        </p:grpSpPr>
        <p:cxnSp>
          <p:nvCxnSpPr>
            <p:cNvPr id="18" name="Straight Connector 23">
              <a:extLst>
                <a:ext uri="{FF2B5EF4-FFF2-40B4-BE49-F238E27FC236}">
                  <a16:creationId xmlns:a16="http://schemas.microsoft.com/office/drawing/2014/main" id="{333B4D66-3E0C-44E6-B3F5-BD906C42695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32">
              <a:extLst>
                <a:ext uri="{FF2B5EF4-FFF2-40B4-BE49-F238E27FC236}">
                  <a16:creationId xmlns:a16="http://schemas.microsoft.com/office/drawing/2014/main" id="{7BF12252-733B-472B-98E0-2E156F293B19}"/>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33">
              <a:extLst>
                <a:ext uri="{FF2B5EF4-FFF2-40B4-BE49-F238E27FC236}">
                  <a16:creationId xmlns:a16="http://schemas.microsoft.com/office/drawing/2014/main" id="{6D5EF2AA-5AC8-4C66-8853-0B8ED0F4FE5A}"/>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1">
            <a:extLst>
              <a:ext uri="{FF2B5EF4-FFF2-40B4-BE49-F238E27FC236}">
                <a16:creationId xmlns:a16="http://schemas.microsoft.com/office/drawing/2014/main" id="{237C9753-2132-4AC6-997F-BAE9B245FEA1}"/>
              </a:ext>
            </a:extLst>
          </p:cNvPr>
          <p:cNvGrpSpPr/>
          <p:nvPr/>
        </p:nvGrpSpPr>
        <p:grpSpPr>
          <a:xfrm>
            <a:off x="1329688" y="1716604"/>
            <a:ext cx="487898" cy="487898"/>
            <a:chOff x="1808468" y="2334204"/>
            <a:chExt cx="663574" cy="663574"/>
          </a:xfrm>
        </p:grpSpPr>
        <p:sp>
          <p:nvSpPr>
            <p:cNvPr id="22" name="Oval 15">
              <a:extLst>
                <a:ext uri="{FF2B5EF4-FFF2-40B4-BE49-F238E27FC236}">
                  <a16:creationId xmlns:a16="http://schemas.microsoft.com/office/drawing/2014/main" id="{FC627F8D-92F8-4EB3-9F29-C15BCF9C30F1}"/>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23" name="Group 9">
              <a:extLst>
                <a:ext uri="{FF2B5EF4-FFF2-40B4-BE49-F238E27FC236}">
                  <a16:creationId xmlns:a16="http://schemas.microsoft.com/office/drawing/2014/main" id="{5635A2F6-E2FE-4E09-9C76-2F7F9EA5C0F7}"/>
                </a:ext>
              </a:extLst>
            </p:cNvPr>
            <p:cNvGrpSpPr/>
            <p:nvPr/>
          </p:nvGrpSpPr>
          <p:grpSpPr>
            <a:xfrm>
              <a:off x="1986878" y="2512613"/>
              <a:ext cx="306755" cy="306755"/>
              <a:chOff x="687388" y="1670050"/>
              <a:chExt cx="438150" cy="438150"/>
            </a:xfrm>
          </p:grpSpPr>
          <p:sp>
            <p:nvSpPr>
              <p:cNvPr id="24" name="Rectangle 5">
                <a:extLst>
                  <a:ext uri="{FF2B5EF4-FFF2-40B4-BE49-F238E27FC236}">
                    <a16:creationId xmlns:a16="http://schemas.microsoft.com/office/drawing/2014/main" id="{3B88FDE9-B1B5-465B-A147-5127973E5F3E}"/>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25" name="Line 6">
                <a:extLst>
                  <a:ext uri="{FF2B5EF4-FFF2-40B4-BE49-F238E27FC236}">
                    <a16:creationId xmlns:a16="http://schemas.microsoft.com/office/drawing/2014/main" id="{99F22C58-D1C3-4766-9E6A-5817CAA28082}"/>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26" name="Line 7">
                <a:extLst>
                  <a:ext uri="{FF2B5EF4-FFF2-40B4-BE49-F238E27FC236}">
                    <a16:creationId xmlns:a16="http://schemas.microsoft.com/office/drawing/2014/main" id="{5D90698F-7382-4F23-9C89-F5999C3F0E87}"/>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27" name="Line 8">
                <a:extLst>
                  <a:ext uri="{FF2B5EF4-FFF2-40B4-BE49-F238E27FC236}">
                    <a16:creationId xmlns:a16="http://schemas.microsoft.com/office/drawing/2014/main" id="{6F0EC2D3-7F10-439B-A7FE-C916BB96A0E0}"/>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28" name="Group 10">
            <a:extLst>
              <a:ext uri="{FF2B5EF4-FFF2-40B4-BE49-F238E27FC236}">
                <a16:creationId xmlns:a16="http://schemas.microsoft.com/office/drawing/2014/main" id="{57542C4D-3480-46B9-A1A7-62CB45520D6D}"/>
              </a:ext>
            </a:extLst>
          </p:cNvPr>
          <p:cNvGrpSpPr/>
          <p:nvPr/>
        </p:nvGrpSpPr>
        <p:grpSpPr>
          <a:xfrm>
            <a:off x="5327506" y="1716604"/>
            <a:ext cx="487898" cy="487898"/>
            <a:chOff x="7245779" y="2334204"/>
            <a:chExt cx="663574" cy="663574"/>
          </a:xfrm>
        </p:grpSpPr>
        <p:sp>
          <p:nvSpPr>
            <p:cNvPr id="29" name="Oval 11">
              <a:extLst>
                <a:ext uri="{FF2B5EF4-FFF2-40B4-BE49-F238E27FC236}">
                  <a16:creationId xmlns:a16="http://schemas.microsoft.com/office/drawing/2014/main" id="{22128433-DB86-45F6-9846-7977BEC9571C}"/>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30" name="Group 36">
              <a:extLst>
                <a:ext uri="{FF2B5EF4-FFF2-40B4-BE49-F238E27FC236}">
                  <a16:creationId xmlns:a16="http://schemas.microsoft.com/office/drawing/2014/main" id="{5E20A76C-FAB1-482E-AF3A-56FD2480DBE8}"/>
                </a:ext>
              </a:extLst>
            </p:cNvPr>
            <p:cNvGrpSpPr/>
            <p:nvPr/>
          </p:nvGrpSpPr>
          <p:grpSpPr>
            <a:xfrm>
              <a:off x="7402560" y="2527553"/>
              <a:ext cx="350012" cy="276875"/>
              <a:chOff x="629049" y="3399674"/>
              <a:chExt cx="505618" cy="399966"/>
            </a:xfrm>
          </p:grpSpPr>
          <p:sp>
            <p:nvSpPr>
              <p:cNvPr id="31" name="Freeform 12">
                <a:extLst>
                  <a:ext uri="{FF2B5EF4-FFF2-40B4-BE49-F238E27FC236}">
                    <a16:creationId xmlns:a16="http://schemas.microsoft.com/office/drawing/2014/main" id="{54254101-9F59-42B4-8651-7EB425B467EF}"/>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32" name="Freeform 14">
                <a:extLst>
                  <a:ext uri="{FF2B5EF4-FFF2-40B4-BE49-F238E27FC236}">
                    <a16:creationId xmlns:a16="http://schemas.microsoft.com/office/drawing/2014/main" id="{44ABFF44-766D-448E-B084-DF1FE4EE2DFD}"/>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33" name="Group 13">
            <a:extLst>
              <a:ext uri="{FF2B5EF4-FFF2-40B4-BE49-F238E27FC236}">
                <a16:creationId xmlns:a16="http://schemas.microsoft.com/office/drawing/2014/main" id="{0C16B54E-0213-4F13-AB39-4E2CBECBFE2E}"/>
              </a:ext>
            </a:extLst>
          </p:cNvPr>
          <p:cNvGrpSpPr/>
          <p:nvPr/>
        </p:nvGrpSpPr>
        <p:grpSpPr>
          <a:xfrm>
            <a:off x="7326415" y="1716604"/>
            <a:ext cx="487898" cy="487898"/>
            <a:chOff x="9964433" y="2334204"/>
            <a:chExt cx="663574" cy="663574"/>
          </a:xfrm>
        </p:grpSpPr>
        <p:sp>
          <p:nvSpPr>
            <p:cNvPr id="34" name="Oval 12">
              <a:extLst>
                <a:ext uri="{FF2B5EF4-FFF2-40B4-BE49-F238E27FC236}">
                  <a16:creationId xmlns:a16="http://schemas.microsoft.com/office/drawing/2014/main" id="{863E1977-25D6-42B6-A932-7E9A1E86EDD6}"/>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35" name="Group 50">
              <a:extLst>
                <a:ext uri="{FF2B5EF4-FFF2-40B4-BE49-F238E27FC236}">
                  <a16:creationId xmlns:a16="http://schemas.microsoft.com/office/drawing/2014/main" id="{84AD17FA-0DA1-4FE9-91B5-9E70C6EBAA4A}"/>
                </a:ext>
              </a:extLst>
            </p:cNvPr>
            <p:cNvGrpSpPr/>
            <p:nvPr/>
          </p:nvGrpSpPr>
          <p:grpSpPr>
            <a:xfrm>
              <a:off x="10105421" y="2524823"/>
              <a:ext cx="381597" cy="282336"/>
              <a:chOff x="791765" y="3814239"/>
              <a:chExt cx="308968" cy="228600"/>
            </a:xfrm>
          </p:grpSpPr>
          <p:sp>
            <p:nvSpPr>
              <p:cNvPr id="36" name="Rectangle: Rounded Corners 43">
                <a:extLst>
                  <a:ext uri="{FF2B5EF4-FFF2-40B4-BE49-F238E27FC236}">
                    <a16:creationId xmlns:a16="http://schemas.microsoft.com/office/drawing/2014/main" id="{016CCA00-025A-4FC6-9D41-753EA3862B14}"/>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defRPr/>
                </a:pPr>
                <a:endParaRPr lang="en-US" sz="1500"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37" name="Rectangle: Rounded Corners 46">
                <a:extLst>
                  <a:ext uri="{FF2B5EF4-FFF2-40B4-BE49-F238E27FC236}">
                    <a16:creationId xmlns:a16="http://schemas.microsoft.com/office/drawing/2014/main" id="{09A213A4-A795-484D-BCCC-A3B1026C9CDC}"/>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defRPr/>
                </a:pPr>
                <a:endParaRPr lang="en-US" sz="1500"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grpSp>
      </p:grpSp>
      <p:grpSp>
        <p:nvGrpSpPr>
          <p:cNvPr id="38" name="Group 17">
            <a:extLst>
              <a:ext uri="{FF2B5EF4-FFF2-40B4-BE49-F238E27FC236}">
                <a16:creationId xmlns:a16="http://schemas.microsoft.com/office/drawing/2014/main" id="{B13B44D7-E3B8-4B52-A431-4E753AD5543D}"/>
              </a:ext>
            </a:extLst>
          </p:cNvPr>
          <p:cNvGrpSpPr/>
          <p:nvPr/>
        </p:nvGrpSpPr>
        <p:grpSpPr>
          <a:xfrm>
            <a:off x="1329688" y="3250397"/>
            <a:ext cx="487898" cy="487898"/>
            <a:chOff x="1808468" y="4420270"/>
            <a:chExt cx="663574" cy="663574"/>
          </a:xfrm>
        </p:grpSpPr>
        <p:sp>
          <p:nvSpPr>
            <p:cNvPr id="39" name="Oval 31">
              <a:extLst>
                <a:ext uri="{FF2B5EF4-FFF2-40B4-BE49-F238E27FC236}">
                  <a16:creationId xmlns:a16="http://schemas.microsoft.com/office/drawing/2014/main" id="{D9952789-28CD-4DE0-80DB-2F3BA9A361F5}"/>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40" name="Group 59">
              <a:extLst>
                <a:ext uri="{FF2B5EF4-FFF2-40B4-BE49-F238E27FC236}">
                  <a16:creationId xmlns:a16="http://schemas.microsoft.com/office/drawing/2014/main" id="{E9756E7D-FEB7-40DD-AFCE-BC8DE6EEB76F}"/>
                </a:ext>
              </a:extLst>
            </p:cNvPr>
            <p:cNvGrpSpPr/>
            <p:nvPr/>
          </p:nvGrpSpPr>
          <p:grpSpPr>
            <a:xfrm>
              <a:off x="1991229" y="4600527"/>
              <a:ext cx="311675" cy="303058"/>
              <a:chOff x="3287713" y="3454400"/>
              <a:chExt cx="344488" cy="334963"/>
            </a:xfrm>
          </p:grpSpPr>
          <p:sp>
            <p:nvSpPr>
              <p:cNvPr id="41" name="Freeform 34">
                <a:extLst>
                  <a:ext uri="{FF2B5EF4-FFF2-40B4-BE49-F238E27FC236}">
                    <a16:creationId xmlns:a16="http://schemas.microsoft.com/office/drawing/2014/main" id="{4DC4C698-A1B7-492D-B854-AAB541478DAC}"/>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2" name="Freeform 35">
                <a:extLst>
                  <a:ext uri="{FF2B5EF4-FFF2-40B4-BE49-F238E27FC236}">
                    <a16:creationId xmlns:a16="http://schemas.microsoft.com/office/drawing/2014/main" id="{D25DA8C5-C5EE-4EBA-87B7-FBA17F3AF8E1}"/>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3" name="Line 36">
                <a:extLst>
                  <a:ext uri="{FF2B5EF4-FFF2-40B4-BE49-F238E27FC236}">
                    <a16:creationId xmlns:a16="http://schemas.microsoft.com/office/drawing/2014/main" id="{5D7F0D54-E990-455B-B2DB-84381AB4AE1F}"/>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44" name="Group 34">
            <a:extLst>
              <a:ext uri="{FF2B5EF4-FFF2-40B4-BE49-F238E27FC236}">
                <a16:creationId xmlns:a16="http://schemas.microsoft.com/office/drawing/2014/main" id="{2DF21A79-46DA-4905-8E43-9D4E2B613922}"/>
              </a:ext>
            </a:extLst>
          </p:cNvPr>
          <p:cNvGrpSpPr/>
          <p:nvPr/>
        </p:nvGrpSpPr>
        <p:grpSpPr>
          <a:xfrm>
            <a:off x="3328597" y="3250397"/>
            <a:ext cx="487898" cy="487898"/>
            <a:chOff x="4527124" y="4420270"/>
            <a:chExt cx="663574" cy="663574"/>
          </a:xfrm>
        </p:grpSpPr>
        <p:sp>
          <p:nvSpPr>
            <p:cNvPr id="45" name="Oval 26">
              <a:extLst>
                <a:ext uri="{FF2B5EF4-FFF2-40B4-BE49-F238E27FC236}">
                  <a16:creationId xmlns:a16="http://schemas.microsoft.com/office/drawing/2014/main" id="{4DE7EE76-CF6B-45F8-BFC2-413FAB40F954}"/>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46" name="Group 77">
              <a:extLst>
                <a:ext uri="{FF2B5EF4-FFF2-40B4-BE49-F238E27FC236}">
                  <a16:creationId xmlns:a16="http://schemas.microsoft.com/office/drawing/2014/main" id="{66DC5734-4CF2-4CDD-9E28-51852FADC783}"/>
                </a:ext>
              </a:extLst>
            </p:cNvPr>
            <p:cNvGrpSpPr/>
            <p:nvPr/>
          </p:nvGrpSpPr>
          <p:grpSpPr>
            <a:xfrm>
              <a:off x="4662517" y="4590639"/>
              <a:ext cx="392768" cy="322891"/>
              <a:chOff x="5048251" y="6030913"/>
              <a:chExt cx="523875" cy="434976"/>
            </a:xfrm>
          </p:grpSpPr>
          <p:sp>
            <p:nvSpPr>
              <p:cNvPr id="47" name="Oval 18">
                <a:extLst>
                  <a:ext uri="{FF2B5EF4-FFF2-40B4-BE49-F238E27FC236}">
                    <a16:creationId xmlns:a16="http://schemas.microsoft.com/office/drawing/2014/main" id="{06D777D8-1EC6-4955-A8EF-4C0CB54095E2}"/>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8" name="Oval 19">
                <a:extLst>
                  <a:ext uri="{FF2B5EF4-FFF2-40B4-BE49-F238E27FC236}">
                    <a16:creationId xmlns:a16="http://schemas.microsoft.com/office/drawing/2014/main" id="{6680E992-3836-4AC4-AA8C-15BC63A3E7A5}"/>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9" name="Oval 20">
                <a:extLst>
                  <a:ext uri="{FF2B5EF4-FFF2-40B4-BE49-F238E27FC236}">
                    <a16:creationId xmlns:a16="http://schemas.microsoft.com/office/drawing/2014/main" id="{51F4F496-C747-4DF1-ACC2-E849B760DE5C}"/>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0" name="Line 21">
                <a:extLst>
                  <a:ext uri="{FF2B5EF4-FFF2-40B4-BE49-F238E27FC236}">
                    <a16:creationId xmlns:a16="http://schemas.microsoft.com/office/drawing/2014/main" id="{33334E7F-FC98-4AA4-A3F8-4538FD50D088}"/>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1" name="Line 22">
                <a:extLst>
                  <a:ext uri="{FF2B5EF4-FFF2-40B4-BE49-F238E27FC236}">
                    <a16:creationId xmlns:a16="http://schemas.microsoft.com/office/drawing/2014/main" id="{E5F71C6B-51BB-4B59-A363-1392C0FF1EFE}"/>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2" name="Freeform 23">
                <a:extLst>
                  <a:ext uri="{FF2B5EF4-FFF2-40B4-BE49-F238E27FC236}">
                    <a16:creationId xmlns:a16="http://schemas.microsoft.com/office/drawing/2014/main" id="{801EA025-EB2E-4919-A2DA-8D9EFFCC8021}"/>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3" name="Freeform 24">
                <a:extLst>
                  <a:ext uri="{FF2B5EF4-FFF2-40B4-BE49-F238E27FC236}">
                    <a16:creationId xmlns:a16="http://schemas.microsoft.com/office/drawing/2014/main" id="{675770A7-A89B-46A7-AD55-852EE60B1E2A}"/>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4" name="Freeform 25">
                <a:extLst>
                  <a:ext uri="{FF2B5EF4-FFF2-40B4-BE49-F238E27FC236}">
                    <a16:creationId xmlns:a16="http://schemas.microsoft.com/office/drawing/2014/main" id="{8B9FEEE7-56FE-46FD-9BB1-485E0072B3CC}"/>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5" name="Line 26">
                <a:extLst>
                  <a:ext uri="{FF2B5EF4-FFF2-40B4-BE49-F238E27FC236}">
                    <a16:creationId xmlns:a16="http://schemas.microsoft.com/office/drawing/2014/main" id="{7C58AF8D-F1D4-4E07-9D36-C3BDC6E7E5EF}"/>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6" name="Freeform 27">
                <a:extLst>
                  <a:ext uri="{FF2B5EF4-FFF2-40B4-BE49-F238E27FC236}">
                    <a16:creationId xmlns:a16="http://schemas.microsoft.com/office/drawing/2014/main" id="{777495E5-7C88-48A5-AB4A-6A9B5C1D0E8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7" name="Line 28">
                <a:extLst>
                  <a:ext uri="{FF2B5EF4-FFF2-40B4-BE49-F238E27FC236}">
                    <a16:creationId xmlns:a16="http://schemas.microsoft.com/office/drawing/2014/main" id="{EB46055F-52C7-4317-A36F-18A989C5FD97}"/>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8" name="Line 29">
                <a:extLst>
                  <a:ext uri="{FF2B5EF4-FFF2-40B4-BE49-F238E27FC236}">
                    <a16:creationId xmlns:a16="http://schemas.microsoft.com/office/drawing/2014/main" id="{D75C4537-7DEB-4BB3-A39E-9FFCB465FFDE}"/>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9" name="Line 30">
                <a:extLst>
                  <a:ext uri="{FF2B5EF4-FFF2-40B4-BE49-F238E27FC236}">
                    <a16:creationId xmlns:a16="http://schemas.microsoft.com/office/drawing/2014/main" id="{49ABE88E-5D63-4567-8747-A8D115554C3B}"/>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60" name="Group 35">
            <a:extLst>
              <a:ext uri="{FF2B5EF4-FFF2-40B4-BE49-F238E27FC236}">
                <a16:creationId xmlns:a16="http://schemas.microsoft.com/office/drawing/2014/main" id="{34779E87-10A8-42FC-BDBF-B1B06C03EDDB}"/>
              </a:ext>
            </a:extLst>
          </p:cNvPr>
          <p:cNvGrpSpPr/>
          <p:nvPr/>
        </p:nvGrpSpPr>
        <p:grpSpPr>
          <a:xfrm>
            <a:off x="5327506" y="3250397"/>
            <a:ext cx="487898" cy="487898"/>
            <a:chOff x="7245779" y="4420270"/>
            <a:chExt cx="663574" cy="663574"/>
          </a:xfrm>
        </p:grpSpPr>
        <p:sp>
          <p:nvSpPr>
            <p:cNvPr id="61" name="Oval 24">
              <a:extLst>
                <a:ext uri="{FF2B5EF4-FFF2-40B4-BE49-F238E27FC236}">
                  <a16:creationId xmlns:a16="http://schemas.microsoft.com/office/drawing/2014/main" id="{49800701-20C4-4E5D-8969-0426CB0C1F38}"/>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62" name="Group 84">
              <a:extLst>
                <a:ext uri="{FF2B5EF4-FFF2-40B4-BE49-F238E27FC236}">
                  <a16:creationId xmlns:a16="http://schemas.microsoft.com/office/drawing/2014/main" id="{DAD27B13-E972-47DC-ADAA-DD15A5369717}"/>
                </a:ext>
              </a:extLst>
            </p:cNvPr>
            <p:cNvGrpSpPr/>
            <p:nvPr/>
          </p:nvGrpSpPr>
          <p:grpSpPr>
            <a:xfrm>
              <a:off x="7400015" y="4574506"/>
              <a:ext cx="355101" cy="355101"/>
              <a:chOff x="5775325" y="6122988"/>
              <a:chExt cx="436563" cy="436563"/>
            </a:xfrm>
          </p:grpSpPr>
          <p:sp>
            <p:nvSpPr>
              <p:cNvPr id="63" name="Freeform 34">
                <a:extLst>
                  <a:ext uri="{FF2B5EF4-FFF2-40B4-BE49-F238E27FC236}">
                    <a16:creationId xmlns:a16="http://schemas.microsoft.com/office/drawing/2014/main" id="{3BC03DA0-AD6F-4D13-914A-0C45C0ED12F9}"/>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64" name="Freeform 35">
                <a:extLst>
                  <a:ext uri="{FF2B5EF4-FFF2-40B4-BE49-F238E27FC236}">
                    <a16:creationId xmlns:a16="http://schemas.microsoft.com/office/drawing/2014/main" id="{1165DCF3-3E25-436E-9471-FB87E970E390}"/>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65" name="Line 36">
                <a:extLst>
                  <a:ext uri="{FF2B5EF4-FFF2-40B4-BE49-F238E27FC236}">
                    <a16:creationId xmlns:a16="http://schemas.microsoft.com/office/drawing/2014/main" id="{A3DE1E36-A30B-4988-B93E-55CB587515B4}"/>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66" name="Group 37">
            <a:extLst>
              <a:ext uri="{FF2B5EF4-FFF2-40B4-BE49-F238E27FC236}">
                <a16:creationId xmlns:a16="http://schemas.microsoft.com/office/drawing/2014/main" id="{9745D1BC-CBB7-450A-9401-95255B829E0B}"/>
              </a:ext>
            </a:extLst>
          </p:cNvPr>
          <p:cNvGrpSpPr/>
          <p:nvPr/>
        </p:nvGrpSpPr>
        <p:grpSpPr>
          <a:xfrm>
            <a:off x="7326415" y="3250397"/>
            <a:ext cx="487898" cy="487898"/>
            <a:chOff x="9964433" y="4420270"/>
            <a:chExt cx="663574" cy="663574"/>
          </a:xfrm>
        </p:grpSpPr>
        <p:sp>
          <p:nvSpPr>
            <p:cNvPr id="67" name="Oval 25">
              <a:extLst>
                <a:ext uri="{FF2B5EF4-FFF2-40B4-BE49-F238E27FC236}">
                  <a16:creationId xmlns:a16="http://schemas.microsoft.com/office/drawing/2014/main" id="{68C0B6DD-B7DD-48B4-AF2F-F16B7851ED78}"/>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68" name="Group 94">
              <a:extLst>
                <a:ext uri="{FF2B5EF4-FFF2-40B4-BE49-F238E27FC236}">
                  <a16:creationId xmlns:a16="http://schemas.microsoft.com/office/drawing/2014/main" id="{73F12BE4-93BA-4FFE-BD45-E615483E6AC8}"/>
                </a:ext>
              </a:extLst>
            </p:cNvPr>
            <p:cNvGrpSpPr/>
            <p:nvPr/>
          </p:nvGrpSpPr>
          <p:grpSpPr>
            <a:xfrm>
              <a:off x="10109185" y="4604869"/>
              <a:ext cx="374079" cy="294377"/>
              <a:chOff x="6515100" y="6343650"/>
              <a:chExt cx="461963" cy="363537"/>
            </a:xfrm>
          </p:grpSpPr>
          <p:sp>
            <p:nvSpPr>
              <p:cNvPr id="73" name="Freeform 40">
                <a:extLst>
                  <a:ext uri="{FF2B5EF4-FFF2-40B4-BE49-F238E27FC236}">
                    <a16:creationId xmlns:a16="http://schemas.microsoft.com/office/drawing/2014/main" id="{C5E0B605-769A-4C71-BBB3-D34185B6FC8E}"/>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4" name="Line 41">
                <a:extLst>
                  <a:ext uri="{FF2B5EF4-FFF2-40B4-BE49-F238E27FC236}">
                    <a16:creationId xmlns:a16="http://schemas.microsoft.com/office/drawing/2014/main" id="{F13DFB99-FCA6-4914-BC15-8EFC285498F9}"/>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5" name="Line 45">
                <a:extLst>
                  <a:ext uri="{FF2B5EF4-FFF2-40B4-BE49-F238E27FC236}">
                    <a16:creationId xmlns:a16="http://schemas.microsoft.com/office/drawing/2014/main" id="{58A1B4AB-137A-4633-9A15-30C1E6395F6B}"/>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nvGrpSpPr>
            <p:cNvPr id="69" name="Group 95">
              <a:extLst>
                <a:ext uri="{FF2B5EF4-FFF2-40B4-BE49-F238E27FC236}">
                  <a16:creationId xmlns:a16="http://schemas.microsoft.com/office/drawing/2014/main" id="{BF5AAA2D-7D65-4BE3-9FDE-D0950639C604}"/>
                </a:ext>
              </a:extLst>
            </p:cNvPr>
            <p:cNvGrpSpPr/>
            <p:nvPr/>
          </p:nvGrpSpPr>
          <p:grpSpPr>
            <a:xfrm flipV="1">
              <a:off x="10237557" y="4729950"/>
              <a:ext cx="117335" cy="109913"/>
              <a:chOff x="10860573" y="4995622"/>
              <a:chExt cx="119693" cy="151971"/>
            </a:xfrm>
          </p:grpSpPr>
          <p:sp>
            <p:nvSpPr>
              <p:cNvPr id="70" name="Line 7">
                <a:extLst>
                  <a:ext uri="{FF2B5EF4-FFF2-40B4-BE49-F238E27FC236}">
                    <a16:creationId xmlns:a16="http://schemas.microsoft.com/office/drawing/2014/main" id="{9A41BA16-16EB-480F-B8D1-AEF28EE7D706}"/>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1" name="Line 8">
                <a:extLst>
                  <a:ext uri="{FF2B5EF4-FFF2-40B4-BE49-F238E27FC236}">
                    <a16:creationId xmlns:a16="http://schemas.microsoft.com/office/drawing/2014/main" id="{0CECD71F-BD30-4BBA-835E-C25EF758790A}"/>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2" name="Line 9">
                <a:extLst>
                  <a:ext uri="{FF2B5EF4-FFF2-40B4-BE49-F238E27FC236}">
                    <a16:creationId xmlns:a16="http://schemas.microsoft.com/office/drawing/2014/main" id="{76E3AE0F-8A93-42BA-BE22-5FF70CCB64D5}"/>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76" name="Group 2">
            <a:extLst>
              <a:ext uri="{FF2B5EF4-FFF2-40B4-BE49-F238E27FC236}">
                <a16:creationId xmlns:a16="http://schemas.microsoft.com/office/drawing/2014/main" id="{5645025E-C4CB-4FAB-87DF-4EC390DC4753}"/>
              </a:ext>
            </a:extLst>
          </p:cNvPr>
          <p:cNvGrpSpPr/>
          <p:nvPr/>
        </p:nvGrpSpPr>
        <p:grpSpPr>
          <a:xfrm>
            <a:off x="3328597" y="1716604"/>
            <a:ext cx="487898" cy="487898"/>
            <a:chOff x="4527124" y="2334204"/>
            <a:chExt cx="663574" cy="663574"/>
          </a:xfrm>
        </p:grpSpPr>
        <p:sp>
          <p:nvSpPr>
            <p:cNvPr id="77" name="Oval 14">
              <a:extLst>
                <a:ext uri="{FF2B5EF4-FFF2-40B4-BE49-F238E27FC236}">
                  <a16:creationId xmlns:a16="http://schemas.microsoft.com/office/drawing/2014/main" id="{9BE4DD02-40B4-40F1-A681-F017FC57BD27}"/>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78" name="Group 107">
              <a:extLst>
                <a:ext uri="{FF2B5EF4-FFF2-40B4-BE49-F238E27FC236}">
                  <a16:creationId xmlns:a16="http://schemas.microsoft.com/office/drawing/2014/main" id="{B851582A-102D-4CED-9EA7-BDD0EB6AF33A}"/>
                </a:ext>
              </a:extLst>
            </p:cNvPr>
            <p:cNvGrpSpPr/>
            <p:nvPr/>
          </p:nvGrpSpPr>
          <p:grpSpPr>
            <a:xfrm>
              <a:off x="4677196" y="2485020"/>
              <a:ext cx="363431" cy="361942"/>
              <a:chOff x="255588" y="3119438"/>
              <a:chExt cx="387350" cy="385763"/>
            </a:xfrm>
          </p:grpSpPr>
          <p:sp>
            <p:nvSpPr>
              <p:cNvPr id="79" name="Oval 49">
                <a:extLst>
                  <a:ext uri="{FF2B5EF4-FFF2-40B4-BE49-F238E27FC236}">
                    <a16:creationId xmlns:a16="http://schemas.microsoft.com/office/drawing/2014/main" id="{21581D13-BB86-4539-9BD2-6826426A74E1}"/>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80" name="Freeform 50">
                <a:extLst>
                  <a:ext uri="{FF2B5EF4-FFF2-40B4-BE49-F238E27FC236}">
                    <a16:creationId xmlns:a16="http://schemas.microsoft.com/office/drawing/2014/main" id="{D013E625-609B-464F-9F1E-E3C9B8666BE9}"/>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81" name="Freeform 51">
                <a:extLst>
                  <a:ext uri="{FF2B5EF4-FFF2-40B4-BE49-F238E27FC236}">
                    <a16:creationId xmlns:a16="http://schemas.microsoft.com/office/drawing/2014/main" id="{58ACF7CE-A69A-4D29-AE74-EBE888A4271B}"/>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sp>
        <p:nvSpPr>
          <p:cNvPr id="82" name="Shape 52">
            <a:extLst>
              <a:ext uri="{FF2B5EF4-FFF2-40B4-BE49-F238E27FC236}">
                <a16:creationId xmlns:a16="http://schemas.microsoft.com/office/drawing/2014/main" id="{D06A8CE5-959F-4526-BD0C-07D3807B0112}"/>
              </a:ext>
            </a:extLst>
          </p:cNvPr>
          <p:cNvSpPr/>
          <p:nvPr/>
        </p:nvSpPr>
        <p:spPr>
          <a:xfrm>
            <a:off x="800100" y="223431"/>
            <a:ext cx="4527406"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2800" dirty="0">
                <a:solidFill>
                  <a:schemeClr val="tx1"/>
                </a:solidFill>
              </a:rPr>
              <a:t>编排引擎的要素</a:t>
            </a:r>
            <a:endParaRPr lang="en-US" altLang="zh-CN" sz="2800" dirty="0">
              <a:solidFill>
                <a:schemeClr val="tx1"/>
              </a:solidFill>
            </a:endParaRPr>
          </a:p>
        </p:txBody>
      </p:sp>
    </p:spTree>
    <p:extLst>
      <p:ext uri="{BB962C8B-B14F-4D97-AF65-F5344CB8AC3E}">
        <p14:creationId xmlns:p14="http://schemas.microsoft.com/office/powerpoint/2010/main" val="948962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ppt_x"/>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76"/>
                                        </p:tgtEl>
                                        <p:attrNameLst>
                                          <p:attrName>style.visibility</p:attrName>
                                        </p:attrNameLst>
                                      </p:cBhvr>
                                      <p:to>
                                        <p:strVal val="visible"/>
                                      </p:to>
                                    </p:set>
                                    <p:anim calcmode="lin" valueType="num">
                                      <p:cBhvr additive="base">
                                        <p:cTn id="11" dur="1000" fill="hold"/>
                                        <p:tgtEl>
                                          <p:spTgt spid="76"/>
                                        </p:tgtEl>
                                        <p:attrNameLst>
                                          <p:attrName>ppt_x</p:attrName>
                                        </p:attrNameLst>
                                      </p:cBhvr>
                                      <p:tavLst>
                                        <p:tav tm="0">
                                          <p:val>
                                            <p:strVal val="#ppt_x"/>
                                          </p:val>
                                        </p:tav>
                                        <p:tav tm="100000">
                                          <p:val>
                                            <p:strVal val="#ppt_x"/>
                                          </p:val>
                                        </p:tav>
                                      </p:tavLst>
                                    </p:anim>
                                    <p:anim calcmode="lin" valueType="num">
                                      <p:cBhvr additive="base">
                                        <p:cTn id="12" dur="1000" fill="hold"/>
                                        <p:tgtEl>
                                          <p:spTgt spid="7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000" fill="hold"/>
                                        <p:tgtEl>
                                          <p:spTgt spid="28"/>
                                        </p:tgtEl>
                                        <p:attrNameLst>
                                          <p:attrName>ppt_x</p:attrName>
                                        </p:attrNameLst>
                                      </p:cBhvr>
                                      <p:tavLst>
                                        <p:tav tm="0">
                                          <p:val>
                                            <p:strVal val="#ppt_x"/>
                                          </p:val>
                                        </p:tav>
                                        <p:tav tm="100000">
                                          <p:val>
                                            <p:strVal val="#ppt_x"/>
                                          </p:val>
                                        </p:tav>
                                      </p:tavLst>
                                    </p:anim>
                                    <p:anim calcmode="lin" valueType="num">
                                      <p:cBhvr additive="base">
                                        <p:cTn id="16" dur="10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1000" fill="hold"/>
                                        <p:tgtEl>
                                          <p:spTgt spid="33"/>
                                        </p:tgtEl>
                                        <p:attrNameLst>
                                          <p:attrName>ppt_x</p:attrName>
                                        </p:attrNameLst>
                                      </p:cBhvr>
                                      <p:tavLst>
                                        <p:tav tm="0">
                                          <p:val>
                                            <p:strVal val="#ppt_x"/>
                                          </p:val>
                                        </p:tav>
                                        <p:tav tm="100000">
                                          <p:val>
                                            <p:strVal val="#ppt_x"/>
                                          </p:val>
                                        </p:tav>
                                      </p:tavLst>
                                    </p:anim>
                                    <p:anim calcmode="lin" valueType="num">
                                      <p:cBhvr additive="base">
                                        <p:cTn id="20" dur="1000" fill="hold"/>
                                        <p:tgtEl>
                                          <p:spTgt spid="33"/>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1000" fill="hold"/>
                                        <p:tgtEl>
                                          <p:spTgt spid="38"/>
                                        </p:tgtEl>
                                        <p:attrNameLst>
                                          <p:attrName>ppt_x</p:attrName>
                                        </p:attrNameLst>
                                      </p:cBhvr>
                                      <p:tavLst>
                                        <p:tav tm="0">
                                          <p:val>
                                            <p:strVal val="#ppt_x"/>
                                          </p:val>
                                        </p:tav>
                                        <p:tav tm="100000">
                                          <p:val>
                                            <p:strVal val="#ppt_x"/>
                                          </p:val>
                                        </p:tav>
                                      </p:tavLst>
                                    </p:anim>
                                    <p:anim calcmode="lin" valueType="num">
                                      <p:cBhvr additive="base">
                                        <p:cTn id="29" dur="1000" fill="hold"/>
                                        <p:tgtEl>
                                          <p:spTgt spid="3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1000" fill="hold"/>
                                        <p:tgtEl>
                                          <p:spTgt spid="44"/>
                                        </p:tgtEl>
                                        <p:attrNameLst>
                                          <p:attrName>ppt_x</p:attrName>
                                        </p:attrNameLst>
                                      </p:cBhvr>
                                      <p:tavLst>
                                        <p:tav tm="0">
                                          <p:val>
                                            <p:strVal val="#ppt_x"/>
                                          </p:val>
                                        </p:tav>
                                        <p:tav tm="100000">
                                          <p:val>
                                            <p:strVal val="#ppt_x"/>
                                          </p:val>
                                        </p:tav>
                                      </p:tavLst>
                                    </p:anim>
                                    <p:anim calcmode="lin" valueType="num">
                                      <p:cBhvr additive="base">
                                        <p:cTn id="33" dur="1000" fill="hold"/>
                                        <p:tgtEl>
                                          <p:spTgt spid="44"/>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60"/>
                                        </p:tgtEl>
                                        <p:attrNameLst>
                                          <p:attrName>style.visibility</p:attrName>
                                        </p:attrNameLst>
                                      </p:cBhvr>
                                      <p:to>
                                        <p:strVal val="visible"/>
                                      </p:to>
                                    </p:set>
                                    <p:anim calcmode="lin" valueType="num">
                                      <p:cBhvr additive="base">
                                        <p:cTn id="36" dur="1000" fill="hold"/>
                                        <p:tgtEl>
                                          <p:spTgt spid="60"/>
                                        </p:tgtEl>
                                        <p:attrNameLst>
                                          <p:attrName>ppt_x</p:attrName>
                                        </p:attrNameLst>
                                      </p:cBhvr>
                                      <p:tavLst>
                                        <p:tav tm="0">
                                          <p:val>
                                            <p:strVal val="#ppt_x"/>
                                          </p:val>
                                        </p:tav>
                                        <p:tav tm="100000">
                                          <p:val>
                                            <p:strVal val="#ppt_x"/>
                                          </p:val>
                                        </p:tav>
                                      </p:tavLst>
                                    </p:anim>
                                    <p:anim calcmode="lin" valueType="num">
                                      <p:cBhvr additive="base">
                                        <p:cTn id="37" dur="1000" fill="hold"/>
                                        <p:tgtEl>
                                          <p:spTgt spid="60"/>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66"/>
                                        </p:tgtEl>
                                        <p:attrNameLst>
                                          <p:attrName>style.visibility</p:attrName>
                                        </p:attrNameLst>
                                      </p:cBhvr>
                                      <p:to>
                                        <p:strVal val="visible"/>
                                      </p:to>
                                    </p:set>
                                    <p:anim calcmode="lin" valueType="num">
                                      <p:cBhvr additive="base">
                                        <p:cTn id="40" dur="1000" fill="hold"/>
                                        <p:tgtEl>
                                          <p:spTgt spid="66"/>
                                        </p:tgtEl>
                                        <p:attrNameLst>
                                          <p:attrName>ppt_x</p:attrName>
                                        </p:attrNameLst>
                                      </p:cBhvr>
                                      <p:tavLst>
                                        <p:tav tm="0">
                                          <p:val>
                                            <p:strVal val="#ppt_x"/>
                                          </p:val>
                                        </p:tav>
                                        <p:tav tm="100000">
                                          <p:val>
                                            <p:strVal val="#ppt_x"/>
                                          </p:val>
                                        </p:tav>
                                      </p:tavLst>
                                    </p:anim>
                                    <p:anim calcmode="lin" valueType="num">
                                      <p:cBhvr additive="base">
                                        <p:cTn id="41" dur="1000" fill="hold"/>
                                        <p:tgtEl>
                                          <p:spTgt spid="66"/>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up)">
                                      <p:cBhvr>
                                        <p:cTn id="45" dur="500"/>
                                        <p:tgtEl>
                                          <p:spTgt spid="12"/>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2" presetClass="entr" presetSubtype="8" fill="hold" nodeType="withEffect">
                                  <p:stCondLst>
                                    <p:cond delay="25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9">
            <a:extLst>
              <a:ext uri="{FF2B5EF4-FFF2-40B4-BE49-F238E27FC236}">
                <a16:creationId xmlns:a16="http://schemas.microsoft.com/office/drawing/2014/main" id="{92517F40-24E4-4E43-96AE-1822A2C42806}"/>
              </a:ext>
            </a:extLst>
          </p:cNvPr>
          <p:cNvGrpSpPr/>
          <p:nvPr/>
        </p:nvGrpSpPr>
        <p:grpSpPr>
          <a:xfrm>
            <a:off x="3815747" y="1444062"/>
            <a:ext cx="1512503" cy="1512503"/>
            <a:chOff x="5189537" y="1921279"/>
            <a:chExt cx="2057401" cy="2057401"/>
          </a:xfrm>
        </p:grpSpPr>
        <p:sp>
          <p:nvSpPr>
            <p:cNvPr id="3" name="Oval 30">
              <a:extLst>
                <a:ext uri="{FF2B5EF4-FFF2-40B4-BE49-F238E27FC236}">
                  <a16:creationId xmlns:a16="http://schemas.microsoft.com/office/drawing/2014/main" id="{0FD41E2A-AC2A-486D-92FE-4AC625D0F68E}"/>
                </a:ext>
              </a:extLst>
            </p:cNvPr>
            <p:cNvSpPr/>
            <p:nvPr/>
          </p:nvSpPr>
          <p:spPr bwMode="auto">
            <a:xfrm>
              <a:off x="5189537" y="1921279"/>
              <a:ext cx="2057401" cy="2057401"/>
            </a:xfrm>
            <a:prstGeom prst="ellipse">
              <a:avLst/>
            </a:prstGeom>
            <a:solidFill>
              <a:schemeClr val="bg1"/>
            </a:solidFill>
            <a:ln w="222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defRPr/>
              </a:pPr>
              <a:endParaRPr lang="en-US" sz="1765" err="1">
                <a:solidFill>
                  <a:schemeClr val="tx1"/>
                </a:solidFill>
                <a:latin typeface="Segoe UI"/>
                <a:ea typeface="Segoe UI" pitchFamily="34" charset="0"/>
                <a:cs typeface="Segoe UI" pitchFamily="34" charset="0"/>
              </a:endParaRPr>
            </a:p>
          </p:txBody>
        </p:sp>
        <p:pic>
          <p:nvPicPr>
            <p:cNvPr id="4" name="Picture 31">
              <a:extLst>
                <a:ext uri="{FF2B5EF4-FFF2-40B4-BE49-F238E27FC236}">
                  <a16:creationId xmlns:a16="http://schemas.microsoft.com/office/drawing/2014/main" id="{FD6FC01F-2D10-4C96-A93C-11F54E221CB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grpSp>
        <p:nvGrpSpPr>
          <p:cNvPr id="5" name="Group 32">
            <a:extLst>
              <a:ext uri="{FF2B5EF4-FFF2-40B4-BE49-F238E27FC236}">
                <a16:creationId xmlns:a16="http://schemas.microsoft.com/office/drawing/2014/main" id="{E5096118-B0A9-4E09-864A-AC661C203216}"/>
              </a:ext>
            </a:extLst>
          </p:cNvPr>
          <p:cNvGrpSpPr/>
          <p:nvPr/>
        </p:nvGrpSpPr>
        <p:grpSpPr>
          <a:xfrm>
            <a:off x="1686187" y="3431556"/>
            <a:ext cx="5771624" cy="108002"/>
            <a:chOff x="2292775" y="4770807"/>
            <a:chExt cx="7850923" cy="146912"/>
          </a:xfrm>
        </p:grpSpPr>
        <p:sp>
          <p:nvSpPr>
            <p:cNvPr id="6" name="Oval 33">
              <a:extLst>
                <a:ext uri="{FF2B5EF4-FFF2-40B4-BE49-F238E27FC236}">
                  <a16:creationId xmlns:a16="http://schemas.microsoft.com/office/drawing/2014/main" id="{0CF8DCB6-E071-4349-8FD8-5A0B4E05B739}"/>
                </a:ext>
              </a:extLst>
            </p:cNvPr>
            <p:cNvSpPr/>
            <p:nvPr/>
          </p:nvSpPr>
          <p:spPr bwMode="auto">
            <a:xfrm rot="16200000">
              <a:off x="2292775"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1" rIns="0" bIns="33611" numCol="1" rtlCol="0" anchor="ctr" anchorCtr="0" compatLnSpc="1">
              <a:prstTxWarp prst="textNoShape">
                <a:avLst/>
              </a:prstTxWarp>
            </a:bodyPr>
            <a:lstStyle/>
            <a:p>
              <a:pPr defTabSz="671942" fontAlgn="base">
                <a:spcBef>
                  <a:spcPct val="0"/>
                </a:spcBef>
                <a:spcAft>
                  <a:spcPct val="0"/>
                </a:spcAft>
                <a:defRPr/>
              </a:pPr>
              <a:endParaRPr lang="en-US" sz="1441">
                <a:solidFill>
                  <a:schemeClr val="tx1"/>
                </a:solidFill>
                <a:latin typeface="Segoe UI Semilight"/>
              </a:endParaRPr>
            </a:p>
          </p:txBody>
        </p:sp>
        <p:sp>
          <p:nvSpPr>
            <p:cNvPr id="7" name="Oval 34">
              <a:extLst>
                <a:ext uri="{FF2B5EF4-FFF2-40B4-BE49-F238E27FC236}">
                  <a16:creationId xmlns:a16="http://schemas.microsoft.com/office/drawing/2014/main" id="{60AA5AA6-D1C1-4612-8BB6-BE4F8AB7B980}"/>
                </a:ext>
              </a:extLst>
            </p:cNvPr>
            <p:cNvSpPr/>
            <p:nvPr/>
          </p:nvSpPr>
          <p:spPr bwMode="auto">
            <a:xfrm rot="16200000">
              <a:off x="6144780"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1" rIns="0" bIns="33611" numCol="1" rtlCol="0" anchor="ctr" anchorCtr="0" compatLnSpc="1">
              <a:prstTxWarp prst="textNoShape">
                <a:avLst/>
              </a:prstTxWarp>
            </a:bodyPr>
            <a:lstStyle/>
            <a:p>
              <a:pPr defTabSz="671942" fontAlgn="base">
                <a:spcBef>
                  <a:spcPct val="0"/>
                </a:spcBef>
                <a:spcAft>
                  <a:spcPct val="0"/>
                </a:spcAft>
                <a:defRPr/>
              </a:pPr>
              <a:endParaRPr lang="en-US" sz="1441">
                <a:solidFill>
                  <a:schemeClr val="tx1"/>
                </a:solidFill>
                <a:latin typeface="Segoe UI Semilight"/>
              </a:endParaRPr>
            </a:p>
          </p:txBody>
        </p:sp>
        <p:sp>
          <p:nvSpPr>
            <p:cNvPr id="8" name="Oval 35">
              <a:extLst>
                <a:ext uri="{FF2B5EF4-FFF2-40B4-BE49-F238E27FC236}">
                  <a16:creationId xmlns:a16="http://schemas.microsoft.com/office/drawing/2014/main" id="{0A2307B9-C50E-4DC3-867B-22C23C58172E}"/>
                </a:ext>
              </a:extLst>
            </p:cNvPr>
            <p:cNvSpPr/>
            <p:nvPr/>
          </p:nvSpPr>
          <p:spPr bwMode="auto">
            <a:xfrm rot="16200000">
              <a:off x="9996786"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1" rIns="0" bIns="33611" numCol="1" rtlCol="0" anchor="ctr" anchorCtr="0" compatLnSpc="1">
              <a:prstTxWarp prst="textNoShape">
                <a:avLst/>
              </a:prstTxWarp>
            </a:bodyPr>
            <a:lstStyle/>
            <a:p>
              <a:pPr defTabSz="671942" fontAlgn="base">
                <a:spcBef>
                  <a:spcPct val="0"/>
                </a:spcBef>
                <a:spcAft>
                  <a:spcPct val="0"/>
                </a:spcAft>
                <a:defRPr/>
              </a:pPr>
              <a:endParaRPr lang="en-US" sz="1441">
                <a:solidFill>
                  <a:schemeClr val="tx1"/>
                </a:solidFill>
                <a:latin typeface="Segoe UI Semilight"/>
              </a:endParaRPr>
            </a:p>
          </p:txBody>
        </p:sp>
        <p:cxnSp>
          <p:nvCxnSpPr>
            <p:cNvPr id="9" name="Straight Connector 36">
              <a:extLst>
                <a:ext uri="{FF2B5EF4-FFF2-40B4-BE49-F238E27FC236}">
                  <a16:creationId xmlns:a16="http://schemas.microsoft.com/office/drawing/2014/main" id="{0E91467A-1086-490A-994D-09A9448A5FF0}"/>
                </a:ext>
              </a:extLst>
            </p:cNvPr>
            <p:cNvCxnSpPr>
              <a:cxnSpLocks/>
            </p:cNvCxnSpPr>
            <p:nvPr/>
          </p:nvCxnSpPr>
          <p:spPr>
            <a:xfrm>
              <a:off x="2607176"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37">
              <a:extLst>
                <a:ext uri="{FF2B5EF4-FFF2-40B4-BE49-F238E27FC236}">
                  <a16:creationId xmlns:a16="http://schemas.microsoft.com/office/drawing/2014/main" id="{C8F5A025-B278-4426-99FD-0979CB15FE80}"/>
                </a:ext>
              </a:extLst>
            </p:cNvPr>
            <p:cNvCxnSpPr>
              <a:cxnSpLocks/>
            </p:cNvCxnSpPr>
            <p:nvPr/>
          </p:nvCxnSpPr>
          <p:spPr>
            <a:xfrm>
              <a:off x="6459181"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38">
            <a:extLst>
              <a:ext uri="{FF2B5EF4-FFF2-40B4-BE49-F238E27FC236}">
                <a16:creationId xmlns:a16="http://schemas.microsoft.com/office/drawing/2014/main" id="{9ADA8D5D-8BBE-4028-A84E-FADEA8B76809}"/>
              </a:ext>
            </a:extLst>
          </p:cNvPr>
          <p:cNvGrpSpPr/>
          <p:nvPr/>
        </p:nvGrpSpPr>
        <p:grpSpPr>
          <a:xfrm>
            <a:off x="699805" y="3722426"/>
            <a:ext cx="7976725" cy="1076420"/>
            <a:chOff x="951037" y="5166468"/>
            <a:chExt cx="10850437" cy="1464214"/>
          </a:xfrm>
        </p:grpSpPr>
        <p:sp>
          <p:nvSpPr>
            <p:cNvPr id="12" name="TextBox 39">
              <a:extLst>
                <a:ext uri="{FF2B5EF4-FFF2-40B4-BE49-F238E27FC236}">
                  <a16:creationId xmlns:a16="http://schemas.microsoft.com/office/drawing/2014/main" id="{FD627F39-D896-4D3B-9A89-0C0719A8C0F3}"/>
                </a:ext>
              </a:extLst>
            </p:cNvPr>
            <p:cNvSpPr txBox="1"/>
            <p:nvPr/>
          </p:nvSpPr>
          <p:spPr>
            <a:xfrm>
              <a:off x="951037" y="5166472"/>
              <a:ext cx="2830389" cy="1307218"/>
            </a:xfrm>
            <a:prstGeom prst="rect">
              <a:avLst/>
            </a:prstGeom>
            <a:noFill/>
          </p:spPr>
          <p:txBody>
            <a:bodyPr wrap="square" lIns="107555" tIns="107555" rIns="107555" bIns="107555" rtlCol="0">
              <a:spAutoFit/>
            </a:bodyPr>
            <a:lstStyle/>
            <a:p>
              <a:pPr defTabSz="685644">
                <a:spcAft>
                  <a:spcPts val="441"/>
                </a:spcAft>
                <a:defRPr/>
              </a:pPr>
              <a:r>
                <a:rPr lang="en-US" altLang="zh-CN" sz="1500" dirty="0">
                  <a:latin typeface="Segoe UI Semibold" panose="020B0702040204020203" pitchFamily="34" charset="0"/>
                  <a:cs typeface="Segoe UI Semibold" panose="020B0702040204020203" pitchFamily="34" charset="0"/>
                </a:rPr>
                <a:t>Portable</a:t>
              </a:r>
              <a:r>
                <a:rPr lang="en-US" sz="1500" dirty="0">
                  <a:latin typeface="Segoe UI Semibold" panose="020B0702040204020203" pitchFamily="34" charset="0"/>
                  <a:cs typeface="Segoe UI Semibold" panose="020B0702040204020203" pitchFamily="34" charset="0"/>
                </a:rPr>
                <a:t> </a:t>
              </a:r>
            </a:p>
            <a:p>
              <a:pPr defTabSz="685644">
                <a:spcAft>
                  <a:spcPts val="441"/>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公有云，私有云，混合云，甚至多云融合</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3" name="TextBox 41">
              <a:extLst>
                <a:ext uri="{FF2B5EF4-FFF2-40B4-BE49-F238E27FC236}">
                  <a16:creationId xmlns:a16="http://schemas.microsoft.com/office/drawing/2014/main" id="{5BE22D3E-825F-4CA9-AF23-80BCB1A8FCD7}"/>
                </a:ext>
              </a:extLst>
            </p:cNvPr>
            <p:cNvSpPr txBox="1"/>
            <p:nvPr/>
          </p:nvSpPr>
          <p:spPr>
            <a:xfrm>
              <a:off x="8339006" y="5166468"/>
              <a:ext cx="3462468" cy="1464214"/>
            </a:xfrm>
            <a:prstGeom prst="rect">
              <a:avLst/>
            </a:prstGeom>
            <a:noFill/>
          </p:spPr>
          <p:txBody>
            <a:bodyPr wrap="square" lIns="107555" tIns="107555" rIns="107555" bIns="107555" rtlCol="0">
              <a:spAutoFit/>
            </a:bodyPr>
            <a:lstStyle/>
            <a:p>
              <a:pPr defTabSz="685644">
                <a:spcAft>
                  <a:spcPts val="441"/>
                </a:spcAft>
                <a:defRPr/>
              </a:pPr>
              <a:r>
                <a:rPr lang="en-US" sz="2250" dirty="0" err="1">
                  <a:latin typeface="Segoe UI Semibold" panose="020B0702040204020203" pitchFamily="34" charset="0"/>
                  <a:cs typeface="Segoe UI Semibold" panose="020B0702040204020203" pitchFamily="34" charset="0"/>
                </a:rPr>
                <a:t>自愈</a:t>
              </a:r>
              <a:endParaRPr lang="en-US" sz="2250" dirty="0">
                <a:latin typeface="Segoe UI Semibold" panose="020B0702040204020203" pitchFamily="34" charset="0"/>
                <a:cs typeface="Segoe UI Semibold" panose="020B0702040204020203" pitchFamily="34" charset="0"/>
              </a:endParaRPr>
            </a:p>
            <a:p>
              <a:pPr defTabSz="685644">
                <a:spcAft>
                  <a:spcPts val="441"/>
                </a:spcAft>
                <a:defRPr/>
              </a:pPr>
              <a:r>
                <a:rPr lang="zh-CN" altLang="en-US" sz="1500" dirty="0">
                  <a:latin typeface="Segoe UI"/>
                  <a:cs typeface="Segoe UI Semibold" panose="020B0702040204020203" pitchFamily="34" charset="0"/>
                </a:rPr>
                <a:t>自动配置，自动重启，自动复制，自动缩放</a:t>
              </a:r>
              <a:endParaRPr lang="en-US" sz="1500" dirty="0">
                <a:latin typeface="Segoe UI"/>
                <a:cs typeface="Segoe UI Semibold" panose="020B0702040204020203" pitchFamily="34" charset="0"/>
              </a:endParaRPr>
            </a:p>
          </p:txBody>
        </p:sp>
      </p:grpSp>
      <p:cxnSp>
        <p:nvCxnSpPr>
          <p:cNvPr id="14" name="Straight Connector 42">
            <a:extLst>
              <a:ext uri="{FF2B5EF4-FFF2-40B4-BE49-F238E27FC236}">
                <a16:creationId xmlns:a16="http://schemas.microsoft.com/office/drawing/2014/main" id="{36B8492D-DE1F-4422-99B9-621EA15A6F15}"/>
              </a:ext>
            </a:extLst>
          </p:cNvPr>
          <p:cNvCxnSpPr>
            <a:cxnSpLocks/>
          </p:cNvCxnSpPr>
          <p:nvPr/>
        </p:nvCxnSpPr>
        <p:spPr>
          <a:xfrm flipV="1">
            <a:off x="4571999" y="2943186"/>
            <a:ext cx="0" cy="394405"/>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6">
            <a:extLst>
              <a:ext uri="{FF2B5EF4-FFF2-40B4-BE49-F238E27FC236}">
                <a16:creationId xmlns:a16="http://schemas.microsoft.com/office/drawing/2014/main" id="{AF2F68E3-D742-4F40-A0F2-FCDDF6C59754}"/>
              </a:ext>
            </a:extLst>
          </p:cNvPr>
          <p:cNvSpPr txBox="1"/>
          <p:nvPr/>
        </p:nvSpPr>
        <p:spPr>
          <a:xfrm>
            <a:off x="3531616" y="3722429"/>
            <a:ext cx="2080766" cy="1076420"/>
          </a:xfrm>
          <a:prstGeom prst="rect">
            <a:avLst/>
          </a:prstGeom>
          <a:noFill/>
        </p:spPr>
        <p:txBody>
          <a:bodyPr wrap="square" lIns="107555" tIns="107555" rIns="107555" bIns="107555" rtlCol="0">
            <a:spAutoFit/>
          </a:bodyPr>
          <a:lstStyle/>
          <a:p>
            <a:pPr defTabSz="685644">
              <a:spcAft>
                <a:spcPts val="441"/>
              </a:spcAft>
              <a:defRPr/>
            </a:pPr>
            <a:r>
              <a:rPr lang="en-US" sz="2250" dirty="0">
                <a:latin typeface="Segoe UI Semibold" panose="020B0702040204020203" pitchFamily="34" charset="0"/>
                <a:cs typeface="Segoe UI Semibold" panose="020B0702040204020203" pitchFamily="34" charset="0"/>
              </a:rPr>
              <a:t>Extensible </a:t>
            </a:r>
          </a:p>
          <a:p>
            <a:pPr defTabSz="685644">
              <a:spcAft>
                <a:spcPts val="441"/>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模块化，可插拔，</a:t>
            </a:r>
            <a:r>
              <a:rPr lang="en-US" altLang="zh-CN"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Hookable</a:t>
            </a: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，易组合</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6" name="Title 2">
            <a:extLst>
              <a:ext uri="{FF2B5EF4-FFF2-40B4-BE49-F238E27FC236}">
                <a16:creationId xmlns:a16="http://schemas.microsoft.com/office/drawing/2014/main" id="{A38B9AD0-BC28-446E-9057-32C507A889B7}"/>
              </a:ext>
            </a:extLst>
          </p:cNvPr>
          <p:cNvSpPr txBox="1">
            <a:spLocks/>
          </p:cNvSpPr>
          <p:nvPr/>
        </p:nvSpPr>
        <p:spPr>
          <a:xfrm>
            <a:off x="1345223" y="1063036"/>
            <a:ext cx="6409592" cy="358036"/>
          </a:xfrm>
          <a:prstGeom prst="rect">
            <a:avLst/>
          </a:prstGeo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endParaRPr lang="en-US" sz="1800" dirty="0">
              <a:solidFill>
                <a:schemeClr val="tx1"/>
              </a:solidFill>
            </a:endParaRPr>
          </a:p>
        </p:txBody>
      </p:sp>
      <p:sp>
        <p:nvSpPr>
          <p:cNvPr id="17" name="Shape 52">
            <a:extLst>
              <a:ext uri="{FF2B5EF4-FFF2-40B4-BE49-F238E27FC236}">
                <a16:creationId xmlns:a16="http://schemas.microsoft.com/office/drawing/2014/main" id="{8148A775-B3F0-429C-90C1-6C73CE1FF1D7}"/>
              </a:ext>
            </a:extLst>
          </p:cNvPr>
          <p:cNvSpPr/>
          <p:nvPr/>
        </p:nvSpPr>
        <p:spPr>
          <a:xfrm>
            <a:off x="526247" y="169326"/>
            <a:ext cx="6344571"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a:solidFill>
                  <a:schemeClr val="tx1"/>
                </a:solidFill>
              </a:rPr>
              <a:t>Kubernetes: </a:t>
            </a:r>
            <a:r>
              <a:rPr lang="zh-CN" altLang="en-US" sz="2800" dirty="0">
                <a:solidFill>
                  <a:schemeClr val="tx1"/>
                </a:solidFill>
              </a:rPr>
              <a:t>编排引擎界的标准</a:t>
            </a:r>
            <a:endParaRPr lang="en-US" altLang="zh-CN" sz="2800" dirty="0">
              <a:solidFill>
                <a:schemeClr val="tx1"/>
              </a:solidFill>
            </a:endParaRPr>
          </a:p>
        </p:txBody>
      </p:sp>
    </p:spTree>
    <p:extLst>
      <p:ext uri="{BB962C8B-B14F-4D97-AF65-F5344CB8AC3E}">
        <p14:creationId xmlns:p14="http://schemas.microsoft.com/office/powerpoint/2010/main" val="7178099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Vertical)">
                                      <p:cBhvr>
                                        <p:cTn id="17" dur="1000"/>
                                        <p:tgtEl>
                                          <p:spTgt spid="5"/>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ED4665-ECB6-4F4D-ACEB-F969ACEEDE77}"/>
              </a:ext>
            </a:extLst>
          </p:cNvPr>
          <p:cNvGrpSpPr/>
          <p:nvPr/>
        </p:nvGrpSpPr>
        <p:grpSpPr>
          <a:xfrm>
            <a:off x="1514364" y="3719148"/>
            <a:ext cx="6115272" cy="108018"/>
            <a:chOff x="2059640" y="4770807"/>
            <a:chExt cx="8317195" cy="146912"/>
          </a:xfrm>
          <a:solidFill>
            <a:srgbClr val="326DE6"/>
          </a:solidFill>
        </p:grpSpPr>
        <p:cxnSp>
          <p:nvCxnSpPr>
            <p:cNvPr id="3" name="Straight Connector 81">
              <a:extLst>
                <a:ext uri="{FF2B5EF4-FFF2-40B4-BE49-F238E27FC236}">
                  <a16:creationId xmlns:a16="http://schemas.microsoft.com/office/drawing/2014/main" id="{CDD4B5D1-A5EF-4436-A159-434A7F8D827D}"/>
                </a:ext>
              </a:extLst>
            </p:cNvPr>
            <p:cNvCxnSpPr>
              <a:cxnSpLocks/>
            </p:cNvCxnSpPr>
            <p:nvPr/>
          </p:nvCxnSpPr>
          <p:spPr>
            <a:xfrm>
              <a:off x="2294683" y="4844263"/>
              <a:ext cx="2400253"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Oval 78">
              <a:extLst>
                <a:ext uri="{FF2B5EF4-FFF2-40B4-BE49-F238E27FC236}">
                  <a16:creationId xmlns:a16="http://schemas.microsoft.com/office/drawing/2014/main" id="{7D33EB61-353A-4D5B-931B-C5449526D801}"/>
                </a:ext>
              </a:extLst>
            </p:cNvPr>
            <p:cNvSpPr/>
            <p:nvPr/>
          </p:nvSpPr>
          <p:spPr bwMode="auto">
            <a:xfrm rot="16200000">
              <a:off x="2059640"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5" name="Oval 79">
              <a:extLst>
                <a:ext uri="{FF2B5EF4-FFF2-40B4-BE49-F238E27FC236}">
                  <a16:creationId xmlns:a16="http://schemas.microsoft.com/office/drawing/2014/main" id="{194A02F3-EBB3-40ED-85B9-2B2E9A7C6D47}"/>
                </a:ext>
              </a:extLst>
            </p:cNvPr>
            <p:cNvSpPr/>
            <p:nvPr/>
          </p:nvSpPr>
          <p:spPr bwMode="auto">
            <a:xfrm rot="16200000">
              <a:off x="4783067"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6" name="Oval 80">
              <a:extLst>
                <a:ext uri="{FF2B5EF4-FFF2-40B4-BE49-F238E27FC236}">
                  <a16:creationId xmlns:a16="http://schemas.microsoft.com/office/drawing/2014/main" id="{5A71C653-35F8-4E8A-A924-DBC2FC61DB2C}"/>
                </a:ext>
              </a:extLst>
            </p:cNvPr>
            <p:cNvSpPr/>
            <p:nvPr/>
          </p:nvSpPr>
          <p:spPr bwMode="auto">
            <a:xfrm rot="16200000">
              <a:off x="10229923"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7" name="Oval 13">
              <a:extLst>
                <a:ext uri="{FF2B5EF4-FFF2-40B4-BE49-F238E27FC236}">
                  <a16:creationId xmlns:a16="http://schemas.microsoft.com/office/drawing/2014/main" id="{002C8E29-3E65-482C-9A34-4D9D7392703D}"/>
                </a:ext>
              </a:extLst>
            </p:cNvPr>
            <p:cNvSpPr/>
            <p:nvPr/>
          </p:nvSpPr>
          <p:spPr bwMode="auto">
            <a:xfrm rot="16200000">
              <a:off x="7506494"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cxnSp>
          <p:nvCxnSpPr>
            <p:cNvPr id="8" name="Straight Connector 16">
              <a:extLst>
                <a:ext uri="{FF2B5EF4-FFF2-40B4-BE49-F238E27FC236}">
                  <a16:creationId xmlns:a16="http://schemas.microsoft.com/office/drawing/2014/main" id="{8173BBFA-3AE6-4EF5-99EB-A583F6A7F5C0}"/>
                </a:ext>
              </a:extLst>
            </p:cNvPr>
            <p:cNvCxnSpPr>
              <a:cxnSpLocks/>
            </p:cNvCxnSpPr>
            <p:nvPr/>
          </p:nvCxnSpPr>
          <p:spPr>
            <a:xfrm>
              <a:off x="5018110" y="4844263"/>
              <a:ext cx="2400253"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17">
              <a:extLst>
                <a:ext uri="{FF2B5EF4-FFF2-40B4-BE49-F238E27FC236}">
                  <a16:creationId xmlns:a16="http://schemas.microsoft.com/office/drawing/2014/main" id="{2EA1815F-CBB3-4788-AFED-AAD8728823ED}"/>
                </a:ext>
              </a:extLst>
            </p:cNvPr>
            <p:cNvCxnSpPr>
              <a:cxnSpLocks/>
            </p:cNvCxnSpPr>
            <p:nvPr/>
          </p:nvCxnSpPr>
          <p:spPr>
            <a:xfrm>
              <a:off x="7741537" y="4844263"/>
              <a:ext cx="2400253"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2">
            <a:extLst>
              <a:ext uri="{FF2B5EF4-FFF2-40B4-BE49-F238E27FC236}">
                <a16:creationId xmlns:a16="http://schemas.microsoft.com/office/drawing/2014/main" id="{9B55065C-C4B8-4FD8-A693-0E029B7C5090}"/>
              </a:ext>
            </a:extLst>
          </p:cNvPr>
          <p:cNvGrpSpPr/>
          <p:nvPr/>
        </p:nvGrpSpPr>
        <p:grpSpPr>
          <a:xfrm>
            <a:off x="656236" y="4124137"/>
            <a:ext cx="7712730" cy="678910"/>
            <a:chOff x="892527" y="5321620"/>
            <a:chExt cx="10489848" cy="923366"/>
          </a:xfrm>
        </p:grpSpPr>
        <p:sp>
          <p:nvSpPr>
            <p:cNvPr id="11" name="TextBox 83">
              <a:extLst>
                <a:ext uri="{FF2B5EF4-FFF2-40B4-BE49-F238E27FC236}">
                  <a16:creationId xmlns:a16="http://schemas.microsoft.com/office/drawing/2014/main" id="{8720AC9F-52AB-4E93-B7B9-6E17E364EF3D}"/>
                </a:ext>
              </a:extLst>
            </p:cNvPr>
            <p:cNvSpPr txBox="1"/>
            <p:nvPr/>
          </p:nvSpPr>
          <p:spPr>
            <a:xfrm>
              <a:off x="892527" y="5321622"/>
              <a:ext cx="2481138"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快速、可预测的部署您的应用</a:t>
              </a:r>
              <a:endParaRPr lang="en-US" sz="1500" dirty="0">
                <a:latin typeface="Segoe UI"/>
                <a:cs typeface="Segoe UI Semibold" panose="020B0702040204020203" pitchFamily="34" charset="0"/>
              </a:endParaRPr>
            </a:p>
          </p:txBody>
        </p:sp>
        <p:sp>
          <p:nvSpPr>
            <p:cNvPr id="12" name="TextBox 18">
              <a:extLst>
                <a:ext uri="{FF2B5EF4-FFF2-40B4-BE49-F238E27FC236}">
                  <a16:creationId xmlns:a16="http://schemas.microsoft.com/office/drawing/2014/main" id="{CABE1450-846E-4DFC-AC3B-131171A1E7D3}"/>
                </a:ext>
              </a:extLst>
            </p:cNvPr>
            <p:cNvSpPr txBox="1"/>
            <p:nvPr/>
          </p:nvSpPr>
          <p:spPr>
            <a:xfrm>
              <a:off x="3878115" y="5321621"/>
              <a:ext cx="1956818"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快速扩展您的应用</a:t>
              </a:r>
              <a:endParaRPr lang="en-US" sz="1500" dirty="0">
                <a:latin typeface="Segoe UI"/>
                <a:cs typeface="Segoe UI Semibold" panose="020B0702040204020203" pitchFamily="34" charset="0"/>
              </a:endParaRPr>
            </a:p>
          </p:txBody>
        </p:sp>
        <p:sp>
          <p:nvSpPr>
            <p:cNvPr id="13" name="TextBox 19">
              <a:extLst>
                <a:ext uri="{FF2B5EF4-FFF2-40B4-BE49-F238E27FC236}">
                  <a16:creationId xmlns:a16="http://schemas.microsoft.com/office/drawing/2014/main" id="{90AF8804-391C-4C34-8C6B-161BBB57A9F4}"/>
                </a:ext>
              </a:extLst>
            </p:cNvPr>
            <p:cNvSpPr txBox="1"/>
            <p:nvPr/>
          </p:nvSpPr>
          <p:spPr>
            <a:xfrm>
              <a:off x="6434997" y="5321621"/>
              <a:ext cx="2289903"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无感知的更新服务</a:t>
              </a:r>
              <a:endParaRPr lang="en-US" sz="1500" dirty="0">
                <a:latin typeface="Segoe UI"/>
                <a:cs typeface="Segoe UI Semibold" panose="020B0702040204020203" pitchFamily="34" charset="0"/>
              </a:endParaRPr>
            </a:p>
          </p:txBody>
        </p:sp>
        <p:sp>
          <p:nvSpPr>
            <p:cNvPr id="14" name="TextBox 20">
              <a:extLst>
                <a:ext uri="{FF2B5EF4-FFF2-40B4-BE49-F238E27FC236}">
                  <a16:creationId xmlns:a16="http://schemas.microsoft.com/office/drawing/2014/main" id="{4A5D0761-93A4-444B-844F-204B42A8B744}"/>
                </a:ext>
              </a:extLst>
            </p:cNvPr>
            <p:cNvSpPr txBox="1"/>
            <p:nvPr/>
          </p:nvSpPr>
          <p:spPr>
            <a:xfrm>
              <a:off x="9224383" y="5321620"/>
              <a:ext cx="2157992"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仅使用分配的资源</a:t>
              </a:r>
              <a:endParaRPr lang="en-US" sz="1500" dirty="0">
                <a:latin typeface="Segoe UI"/>
                <a:cs typeface="Segoe UI Semibold" panose="020B0702040204020203" pitchFamily="34" charset="0"/>
              </a:endParaRPr>
            </a:p>
          </p:txBody>
        </p:sp>
      </p:grpSp>
      <p:grpSp>
        <p:nvGrpSpPr>
          <p:cNvPr id="15" name="Group 21">
            <a:extLst>
              <a:ext uri="{FF2B5EF4-FFF2-40B4-BE49-F238E27FC236}">
                <a16:creationId xmlns:a16="http://schemas.microsoft.com/office/drawing/2014/main" id="{383ACE4B-DAB1-47CD-95C1-B5A01BBAEDB7}"/>
              </a:ext>
            </a:extLst>
          </p:cNvPr>
          <p:cNvGrpSpPr/>
          <p:nvPr/>
        </p:nvGrpSpPr>
        <p:grpSpPr>
          <a:xfrm>
            <a:off x="3815641" y="1624014"/>
            <a:ext cx="1512718" cy="1512718"/>
            <a:chOff x="5189537" y="1921279"/>
            <a:chExt cx="2057401" cy="2057401"/>
          </a:xfrm>
        </p:grpSpPr>
        <p:sp>
          <p:nvSpPr>
            <p:cNvPr id="16" name="Oval 22">
              <a:extLst>
                <a:ext uri="{FF2B5EF4-FFF2-40B4-BE49-F238E27FC236}">
                  <a16:creationId xmlns:a16="http://schemas.microsoft.com/office/drawing/2014/main" id="{DA3E2821-8556-4642-AA09-7B331ADCEF69}"/>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25">
              <a:extLst>
                <a:ext uri="{FF2B5EF4-FFF2-40B4-BE49-F238E27FC236}">
                  <a16:creationId xmlns:a16="http://schemas.microsoft.com/office/drawing/2014/main" id="{45BC2CAC-9457-4468-88AD-D25C54478C0F}"/>
                </a:ext>
              </a:extLst>
            </p:cNvPr>
            <p:cNvPicPr>
              <a:picLocks noChangeAspect="1"/>
            </p:cNvPicPr>
            <p:nvPr/>
          </p:nvPicPr>
          <p:blipFill>
            <a:blip r:embed="rId3"/>
            <a:stretch>
              <a:fillRect/>
            </a:stretch>
          </p:blipFill>
          <p:spPr>
            <a:xfrm>
              <a:off x="5563059" y="2294801"/>
              <a:ext cx="1310356" cy="1310356"/>
            </a:xfrm>
            <a:prstGeom prst="rect">
              <a:avLst/>
            </a:prstGeom>
          </p:spPr>
        </p:pic>
      </p:grpSp>
      <p:cxnSp>
        <p:nvCxnSpPr>
          <p:cNvPr id="18" name="Straight Connector 26">
            <a:extLst>
              <a:ext uri="{FF2B5EF4-FFF2-40B4-BE49-F238E27FC236}">
                <a16:creationId xmlns:a16="http://schemas.microsoft.com/office/drawing/2014/main" id="{FEDFA78B-3810-49C9-BC2A-307C47051DFB}"/>
              </a:ext>
            </a:extLst>
          </p:cNvPr>
          <p:cNvCxnSpPr>
            <a:cxnSpLocks/>
          </p:cNvCxnSpPr>
          <p:nvPr/>
        </p:nvCxnSpPr>
        <p:spPr>
          <a:xfrm flipV="1">
            <a:off x="4571999" y="3230710"/>
            <a:ext cx="0" cy="39446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Shape 52">
            <a:extLst>
              <a:ext uri="{FF2B5EF4-FFF2-40B4-BE49-F238E27FC236}">
                <a16:creationId xmlns:a16="http://schemas.microsoft.com/office/drawing/2014/main" id="{6C3D1AC4-61FF-436C-93DA-CA46AB2E52F1}"/>
              </a:ext>
            </a:extLst>
          </p:cNvPr>
          <p:cNvSpPr/>
          <p:nvPr/>
        </p:nvSpPr>
        <p:spPr>
          <a:xfrm>
            <a:off x="526318" y="370459"/>
            <a:ext cx="4527406"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a:solidFill>
                  <a:schemeClr val="tx1"/>
                </a:solidFill>
                <a:latin typeface="Segoe UI Semibold" panose="020B0702040204020203" pitchFamily="34" charset="0"/>
                <a:cs typeface="Segoe UI Semibold" panose="020B0702040204020203" pitchFamily="34" charset="0"/>
              </a:rPr>
              <a:t>Kubernetes</a:t>
            </a:r>
            <a:r>
              <a:rPr lang="en-US" altLang="zh-CN" sz="2800" dirty="0">
                <a:solidFill>
                  <a:schemeClr val="tx1"/>
                </a:solidFill>
              </a:rPr>
              <a:t>: </a:t>
            </a:r>
            <a:r>
              <a:rPr lang="zh-CN" altLang="en-US" sz="2800" dirty="0">
                <a:solidFill>
                  <a:schemeClr val="tx1"/>
                </a:solidFill>
              </a:rPr>
              <a:t>助力您的成功</a:t>
            </a:r>
          </a:p>
        </p:txBody>
      </p:sp>
    </p:spTree>
    <p:extLst>
      <p:ext uri="{BB962C8B-B14F-4D97-AF65-F5344CB8AC3E}">
        <p14:creationId xmlns:p14="http://schemas.microsoft.com/office/powerpoint/2010/main" val="21588346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E39F654-91F3-4F5C-A41A-2DC9408E1A24}"/>
              </a:ext>
            </a:extLst>
          </p:cNvPr>
          <p:cNvPicPr>
            <a:picLocks noChangeAspect="1"/>
          </p:cNvPicPr>
          <p:nvPr/>
        </p:nvPicPr>
        <p:blipFill>
          <a:blip r:embed="rId3"/>
          <a:stretch>
            <a:fillRect/>
          </a:stretch>
        </p:blipFill>
        <p:spPr>
          <a:xfrm>
            <a:off x="240371" y="1058210"/>
            <a:ext cx="2296035" cy="1573895"/>
          </a:xfrm>
          <a:prstGeom prst="rect">
            <a:avLst/>
          </a:prstGeom>
        </p:spPr>
      </p:pic>
      <p:pic>
        <p:nvPicPr>
          <p:cNvPr id="5" name="图片 4">
            <a:extLst>
              <a:ext uri="{FF2B5EF4-FFF2-40B4-BE49-F238E27FC236}">
                <a16:creationId xmlns:a16="http://schemas.microsoft.com/office/drawing/2014/main" id="{6FDFB5EA-834F-42BE-8B9C-A57DCA9234B3}"/>
              </a:ext>
            </a:extLst>
          </p:cNvPr>
          <p:cNvPicPr>
            <a:picLocks noChangeAspect="1"/>
          </p:cNvPicPr>
          <p:nvPr/>
        </p:nvPicPr>
        <p:blipFill>
          <a:blip r:embed="rId4"/>
          <a:stretch>
            <a:fillRect/>
          </a:stretch>
        </p:blipFill>
        <p:spPr>
          <a:xfrm>
            <a:off x="2742978" y="1058210"/>
            <a:ext cx="2857700" cy="1573895"/>
          </a:xfrm>
          <a:prstGeom prst="rect">
            <a:avLst/>
          </a:prstGeom>
        </p:spPr>
      </p:pic>
      <p:pic>
        <p:nvPicPr>
          <p:cNvPr id="6" name="图片 5">
            <a:extLst>
              <a:ext uri="{FF2B5EF4-FFF2-40B4-BE49-F238E27FC236}">
                <a16:creationId xmlns:a16="http://schemas.microsoft.com/office/drawing/2014/main" id="{9773C90D-B4B4-4590-8DC5-509C67172919}"/>
              </a:ext>
            </a:extLst>
          </p:cNvPr>
          <p:cNvPicPr>
            <a:picLocks noChangeAspect="1"/>
          </p:cNvPicPr>
          <p:nvPr/>
        </p:nvPicPr>
        <p:blipFill>
          <a:blip r:embed="rId5"/>
          <a:stretch>
            <a:fillRect/>
          </a:stretch>
        </p:blipFill>
        <p:spPr>
          <a:xfrm>
            <a:off x="5937814" y="1058210"/>
            <a:ext cx="2530576" cy="1573895"/>
          </a:xfrm>
          <a:prstGeom prst="rect">
            <a:avLst/>
          </a:prstGeom>
        </p:spPr>
      </p:pic>
      <p:sp>
        <p:nvSpPr>
          <p:cNvPr id="7" name="文本框 6">
            <a:extLst>
              <a:ext uri="{FF2B5EF4-FFF2-40B4-BE49-F238E27FC236}">
                <a16:creationId xmlns:a16="http://schemas.microsoft.com/office/drawing/2014/main" id="{F3110021-4091-4B11-BDBC-7C98B2037B55}"/>
              </a:ext>
            </a:extLst>
          </p:cNvPr>
          <p:cNvSpPr txBox="1"/>
          <p:nvPr/>
        </p:nvSpPr>
        <p:spPr>
          <a:xfrm>
            <a:off x="6281159" y="1200195"/>
            <a:ext cx="877163" cy="300082"/>
          </a:xfrm>
          <a:prstGeom prst="rect">
            <a:avLst/>
          </a:prstGeom>
          <a:noFill/>
        </p:spPr>
        <p:txBody>
          <a:bodyPr wrap="none" rtlCol="0">
            <a:spAutoFit/>
          </a:bodyPr>
          <a:lstStyle/>
          <a:p>
            <a:r>
              <a:rPr lang="zh-CN" altLang="en-US" dirty="0">
                <a:solidFill>
                  <a:schemeClr val="bg1"/>
                </a:solidFill>
              </a:rPr>
              <a:t>应用负载</a:t>
            </a:r>
          </a:p>
        </p:txBody>
      </p:sp>
      <p:sp>
        <p:nvSpPr>
          <p:cNvPr id="11" name="矩形 10">
            <a:extLst>
              <a:ext uri="{FF2B5EF4-FFF2-40B4-BE49-F238E27FC236}">
                <a16:creationId xmlns:a16="http://schemas.microsoft.com/office/drawing/2014/main" id="{3245502E-9F60-46C9-9BA2-B7B49332ADE9}"/>
              </a:ext>
            </a:extLst>
          </p:cNvPr>
          <p:cNvSpPr/>
          <p:nvPr/>
        </p:nvSpPr>
        <p:spPr>
          <a:xfrm>
            <a:off x="6264166" y="1691268"/>
            <a:ext cx="911147" cy="307777"/>
          </a:xfrm>
          <a:prstGeom prst="rect">
            <a:avLst/>
          </a:prstGeom>
        </p:spPr>
        <p:txBody>
          <a:bodyPr wrap="none">
            <a:spAutoFit/>
          </a:bodyPr>
          <a:lstStyle/>
          <a:p>
            <a:r>
              <a:rPr lang="zh-CN" altLang="en-US" sz="1400" spc="20" dirty="0">
                <a:solidFill>
                  <a:srgbClr val="FEFEFE"/>
                </a:solidFill>
                <a:latin typeface="宋体"/>
                <a:ea typeface="宋体"/>
              </a:rPr>
              <a:t>服</a:t>
            </a:r>
            <a:r>
              <a:rPr lang="zh-CN" altLang="en-US" sz="1400" spc="15" dirty="0">
                <a:solidFill>
                  <a:srgbClr val="FEFEFE"/>
                </a:solidFill>
                <a:latin typeface="宋体"/>
                <a:ea typeface="宋体"/>
              </a:rPr>
              <a:t>务治理</a:t>
            </a:r>
            <a:endParaRPr lang="zh-CN" altLang="en-US" dirty="0"/>
          </a:p>
        </p:txBody>
      </p:sp>
      <p:sp>
        <p:nvSpPr>
          <p:cNvPr id="12" name="矩形 11">
            <a:extLst>
              <a:ext uri="{FF2B5EF4-FFF2-40B4-BE49-F238E27FC236}">
                <a16:creationId xmlns:a16="http://schemas.microsoft.com/office/drawing/2014/main" id="{C4920C45-5DAA-4BC1-839B-9F6A3CC31C13}"/>
              </a:ext>
            </a:extLst>
          </p:cNvPr>
          <p:cNvSpPr/>
          <p:nvPr/>
        </p:nvSpPr>
        <p:spPr>
          <a:xfrm>
            <a:off x="6249740" y="2246284"/>
            <a:ext cx="908582" cy="307777"/>
          </a:xfrm>
          <a:prstGeom prst="rect">
            <a:avLst/>
          </a:prstGeom>
        </p:spPr>
        <p:txBody>
          <a:bodyPr wrap="none">
            <a:spAutoFit/>
          </a:bodyPr>
          <a:lstStyle/>
          <a:p>
            <a:r>
              <a:rPr lang="zh-CN" altLang="en-US" sz="1400" spc="15" dirty="0">
                <a:solidFill>
                  <a:srgbClr val="FEFEFE"/>
                </a:solidFill>
                <a:latin typeface="宋体"/>
                <a:ea typeface="宋体"/>
              </a:rPr>
              <a:t>基</a:t>
            </a:r>
            <a:r>
              <a:rPr lang="zh-CN" altLang="en-US" sz="1400" spc="10" dirty="0">
                <a:solidFill>
                  <a:srgbClr val="FEFEFE"/>
                </a:solidFill>
                <a:latin typeface="宋体"/>
                <a:ea typeface="宋体"/>
              </a:rPr>
              <a:t>础架构</a:t>
            </a:r>
            <a:endParaRPr lang="zh-CN" altLang="en-US" dirty="0"/>
          </a:p>
        </p:txBody>
      </p:sp>
      <p:sp>
        <p:nvSpPr>
          <p:cNvPr id="13" name="TextBox 22">
            <a:extLst>
              <a:ext uri="{FF2B5EF4-FFF2-40B4-BE49-F238E27FC236}">
                <a16:creationId xmlns:a16="http://schemas.microsoft.com/office/drawing/2014/main" id="{39B0A107-88EA-4EAC-9DD2-B50920F3DD83}"/>
              </a:ext>
            </a:extLst>
          </p:cNvPr>
          <p:cNvSpPr txBox="1"/>
          <p:nvPr/>
        </p:nvSpPr>
        <p:spPr>
          <a:xfrm>
            <a:off x="389914" y="2862763"/>
            <a:ext cx="1996948" cy="725498"/>
          </a:xfrm>
          <a:prstGeom prst="rect">
            <a:avLst/>
          </a:prstGeom>
          <a:noFill/>
        </p:spPr>
        <p:txBody>
          <a:bodyPr wrap="square" lIns="0" tIns="0" rIns="0" bIns="0" rtlCol="0">
            <a:spAutoFit/>
          </a:bodyPr>
          <a:lstStyle/>
          <a:p>
            <a:pPr marL="0" indent="304495">
              <a:lnSpc>
                <a:spcPct val="110833"/>
              </a:lnSpc>
            </a:pPr>
            <a:r>
              <a:rPr lang="zh-CN" altLang="en-US" sz="2000" spc="114" dirty="0">
                <a:latin typeface="宋体"/>
                <a:ea typeface="宋体"/>
              </a:rPr>
              <a:t>应用容</a:t>
            </a:r>
            <a:r>
              <a:rPr lang="zh-CN" altLang="en-US" sz="2000" spc="110" dirty="0">
                <a:latin typeface="宋体"/>
                <a:ea typeface="宋体"/>
              </a:rPr>
              <a:t>器化</a:t>
            </a:r>
          </a:p>
          <a:p>
            <a:pPr>
              <a:lnSpc>
                <a:spcPts val="1175"/>
              </a:lnSpc>
            </a:pPr>
            <a:endParaRPr lang="en-US" sz="2000" dirty="0"/>
          </a:p>
          <a:p>
            <a:pPr marL="0">
              <a:lnSpc>
                <a:spcPct val="111666"/>
              </a:lnSpc>
            </a:pPr>
            <a:r>
              <a:rPr lang="zh-CN" altLang="en-US" sz="1450" spc="114" dirty="0">
                <a:latin typeface="宋体"/>
                <a:ea typeface="宋体"/>
              </a:rPr>
              <a:t>敏捷、</a:t>
            </a:r>
            <a:r>
              <a:rPr lang="zh-CN" altLang="en-US" sz="1450" spc="110" dirty="0">
                <a:latin typeface="宋体"/>
                <a:ea typeface="宋体"/>
              </a:rPr>
              <a:t>可迁移、标准化</a:t>
            </a:r>
          </a:p>
        </p:txBody>
      </p:sp>
      <p:sp>
        <p:nvSpPr>
          <p:cNvPr id="14" name="TextBox 23">
            <a:extLst>
              <a:ext uri="{FF2B5EF4-FFF2-40B4-BE49-F238E27FC236}">
                <a16:creationId xmlns:a16="http://schemas.microsoft.com/office/drawing/2014/main" id="{23AB1C59-0D86-4484-B003-F5A3803DEF4C}"/>
              </a:ext>
            </a:extLst>
          </p:cNvPr>
          <p:cNvSpPr txBox="1"/>
          <p:nvPr/>
        </p:nvSpPr>
        <p:spPr>
          <a:xfrm>
            <a:off x="3215768" y="2862763"/>
            <a:ext cx="1797303" cy="725498"/>
          </a:xfrm>
          <a:prstGeom prst="rect">
            <a:avLst/>
          </a:prstGeom>
          <a:noFill/>
        </p:spPr>
        <p:txBody>
          <a:bodyPr wrap="square" lIns="0" tIns="0" rIns="0" bIns="0" rtlCol="0">
            <a:spAutoFit/>
          </a:bodyPr>
          <a:lstStyle/>
          <a:p>
            <a:pPr marL="0" indent="380364">
              <a:lnSpc>
                <a:spcPct val="110833"/>
              </a:lnSpc>
            </a:pPr>
            <a:r>
              <a:rPr lang="zh-CN" altLang="en-US" sz="2000" spc="109" dirty="0">
                <a:latin typeface="宋体"/>
                <a:ea typeface="宋体"/>
              </a:rPr>
              <a:t>容</a:t>
            </a:r>
            <a:r>
              <a:rPr lang="zh-CN" altLang="en-US" sz="2000" spc="104" dirty="0">
                <a:latin typeface="宋体"/>
                <a:ea typeface="宋体"/>
              </a:rPr>
              <a:t>器编排</a:t>
            </a:r>
          </a:p>
          <a:p>
            <a:pPr>
              <a:lnSpc>
                <a:spcPts val="1175"/>
              </a:lnSpc>
            </a:pPr>
            <a:endParaRPr lang="en-US" dirty="0"/>
          </a:p>
          <a:p>
            <a:pPr marL="0">
              <a:lnSpc>
                <a:spcPct val="111666"/>
              </a:lnSpc>
            </a:pPr>
            <a:r>
              <a:rPr lang="zh-CN" altLang="en-US" sz="1450" spc="114" dirty="0">
                <a:latin typeface="宋体"/>
                <a:ea typeface="宋体"/>
              </a:rPr>
              <a:t>资</a:t>
            </a:r>
            <a:r>
              <a:rPr lang="zh-CN" altLang="en-US" sz="1450" spc="110" dirty="0">
                <a:latin typeface="宋体"/>
                <a:ea typeface="宋体"/>
              </a:rPr>
              <a:t>源编排、高效调度</a:t>
            </a:r>
          </a:p>
        </p:txBody>
      </p:sp>
      <p:sp>
        <p:nvSpPr>
          <p:cNvPr id="15" name="TextBox 24">
            <a:extLst>
              <a:ext uri="{FF2B5EF4-FFF2-40B4-BE49-F238E27FC236}">
                <a16:creationId xmlns:a16="http://schemas.microsoft.com/office/drawing/2014/main" id="{C4575AEE-944F-4770-8B4D-3B8154EF0EA2}"/>
              </a:ext>
            </a:extLst>
          </p:cNvPr>
          <p:cNvSpPr txBox="1"/>
          <p:nvPr/>
        </p:nvSpPr>
        <p:spPr>
          <a:xfrm>
            <a:off x="5537676" y="2823096"/>
            <a:ext cx="3495230" cy="765722"/>
          </a:xfrm>
          <a:prstGeom prst="rect">
            <a:avLst/>
          </a:prstGeom>
          <a:noFill/>
        </p:spPr>
        <p:txBody>
          <a:bodyPr wrap="square" lIns="0" tIns="0" rIns="0" bIns="0" rtlCol="0">
            <a:spAutoFit/>
          </a:bodyPr>
          <a:lstStyle/>
          <a:p>
            <a:pPr marL="0" indent="756538">
              <a:lnSpc>
                <a:spcPct val="110833"/>
              </a:lnSpc>
            </a:pPr>
            <a:r>
              <a:rPr lang="zh-CN" altLang="en-US" sz="2000" spc="125" dirty="0">
                <a:latin typeface="宋体"/>
                <a:ea typeface="宋体"/>
              </a:rPr>
              <a:t>云原生操</a:t>
            </a:r>
            <a:r>
              <a:rPr lang="zh-CN" altLang="en-US" sz="2000" spc="114" dirty="0">
                <a:latin typeface="宋体"/>
                <a:ea typeface="宋体"/>
              </a:rPr>
              <a:t>作系统</a:t>
            </a:r>
          </a:p>
          <a:p>
            <a:pPr>
              <a:lnSpc>
                <a:spcPts val="1610"/>
              </a:lnSpc>
            </a:pPr>
            <a:endParaRPr lang="en-US" dirty="0"/>
          </a:p>
          <a:p>
            <a:pPr marL="0">
              <a:lnSpc>
                <a:spcPct val="111666"/>
              </a:lnSpc>
            </a:pPr>
            <a:r>
              <a:rPr lang="zh-CN" altLang="en-US" sz="1450" spc="110" dirty="0">
                <a:latin typeface="宋体"/>
                <a:ea typeface="宋体"/>
              </a:rPr>
              <a:t>多云</a:t>
            </a:r>
            <a:r>
              <a:rPr lang="zh-CN" altLang="en-US" sz="1450" spc="60" dirty="0">
                <a:latin typeface="宋体"/>
                <a:ea typeface="宋体"/>
              </a:rPr>
              <a:t>/</a:t>
            </a:r>
            <a:r>
              <a:rPr lang="zh-CN" altLang="en-US" sz="1450" spc="114" dirty="0">
                <a:latin typeface="宋体"/>
                <a:ea typeface="宋体"/>
              </a:rPr>
              <a:t>混合云、服务治理、</a:t>
            </a:r>
            <a:r>
              <a:rPr lang="zh-CN" altLang="en-US" sz="1450" spc="110" dirty="0">
                <a:latin typeface="宋体"/>
                <a:ea typeface="宋体"/>
              </a:rPr>
              <a:t>弹性应用负载</a:t>
            </a:r>
          </a:p>
        </p:txBody>
      </p:sp>
      <p:sp>
        <p:nvSpPr>
          <p:cNvPr id="16" name="TextBox 19">
            <a:extLst>
              <a:ext uri="{FF2B5EF4-FFF2-40B4-BE49-F238E27FC236}">
                <a16:creationId xmlns:a16="http://schemas.microsoft.com/office/drawing/2014/main" id="{14A65287-7C0C-42DB-B78F-5E15F76B9104}"/>
              </a:ext>
            </a:extLst>
          </p:cNvPr>
          <p:cNvSpPr txBox="1"/>
          <p:nvPr/>
        </p:nvSpPr>
        <p:spPr>
          <a:xfrm>
            <a:off x="240371" y="213386"/>
            <a:ext cx="4043984" cy="416076"/>
          </a:xfrm>
          <a:prstGeom prst="rect">
            <a:avLst/>
          </a:prstGeom>
          <a:noFill/>
        </p:spPr>
        <p:txBody>
          <a:bodyPr wrap="square" lIns="0" tIns="0" rIns="0" bIns="0" rtlCol="0">
            <a:spAutoFit/>
          </a:bodyPr>
          <a:lstStyle/>
          <a:p>
            <a:pPr marL="0">
              <a:lnSpc>
                <a:spcPct val="110000"/>
              </a:lnSpc>
            </a:pPr>
            <a:r>
              <a:rPr lang="zh-CN" altLang="en-US" sz="2800" spc="10" dirty="0">
                <a:latin typeface="宋体"/>
                <a:ea typeface="宋体"/>
              </a:rPr>
              <a:t>云原生操</a:t>
            </a:r>
            <a:r>
              <a:rPr lang="zh-CN" altLang="en-US" sz="2800" dirty="0">
                <a:latin typeface="宋体"/>
                <a:ea typeface="宋体"/>
              </a:rPr>
              <a:t>作系统</a:t>
            </a:r>
          </a:p>
        </p:txBody>
      </p:sp>
    </p:spTree>
    <p:extLst>
      <p:ext uri="{BB962C8B-B14F-4D97-AF65-F5344CB8AC3E}">
        <p14:creationId xmlns:p14="http://schemas.microsoft.com/office/powerpoint/2010/main" val="2912742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930F65E-F6A7-4C06-BCC3-2EC8A677CE19}"/>
              </a:ext>
            </a:extLst>
          </p:cNvPr>
          <p:cNvPicPr>
            <a:picLocks noChangeAspect="1"/>
          </p:cNvPicPr>
          <p:nvPr/>
        </p:nvPicPr>
        <p:blipFill>
          <a:blip r:embed="rId3"/>
          <a:stretch>
            <a:fillRect/>
          </a:stretch>
        </p:blipFill>
        <p:spPr>
          <a:xfrm>
            <a:off x="835190" y="1398940"/>
            <a:ext cx="7543800" cy="2762250"/>
          </a:xfrm>
          <a:prstGeom prst="rect">
            <a:avLst/>
          </a:prstGeom>
        </p:spPr>
      </p:pic>
      <p:sp>
        <p:nvSpPr>
          <p:cNvPr id="18" name="TextBox 26">
            <a:extLst>
              <a:ext uri="{FF2B5EF4-FFF2-40B4-BE49-F238E27FC236}">
                <a16:creationId xmlns:a16="http://schemas.microsoft.com/office/drawing/2014/main" id="{09A88C6A-9713-4A61-B73D-CA0D2B71FE3C}"/>
              </a:ext>
            </a:extLst>
          </p:cNvPr>
          <p:cNvSpPr txBox="1"/>
          <p:nvPr/>
        </p:nvSpPr>
        <p:spPr>
          <a:xfrm>
            <a:off x="224238" y="350697"/>
            <a:ext cx="7791717" cy="1696170"/>
          </a:xfrm>
          <a:prstGeom prst="rect">
            <a:avLst/>
          </a:prstGeom>
          <a:noFill/>
        </p:spPr>
        <p:txBody>
          <a:bodyPr wrap="square" lIns="0" tIns="0" rIns="0" bIns="0" rtlCol="0">
            <a:spAutoFit/>
          </a:bodyPr>
          <a:lstStyle/>
          <a:p>
            <a:pPr marL="0">
              <a:lnSpc>
                <a:spcPct val="110000"/>
              </a:lnSpc>
            </a:pPr>
            <a:r>
              <a:rPr lang="zh-CN" altLang="en-US" sz="2800" spc="55" dirty="0">
                <a:latin typeface="宋体"/>
                <a:ea typeface="宋体"/>
              </a:rPr>
              <a:t>Kubernetes</a:t>
            </a:r>
            <a:r>
              <a:rPr lang="zh-CN" altLang="en-US" sz="2800" spc="114" dirty="0">
                <a:latin typeface="宋体"/>
                <a:ea typeface="宋体"/>
              </a:rPr>
              <a:t>已</a:t>
            </a:r>
            <a:r>
              <a:rPr lang="zh-CN" altLang="en-US" sz="2800" spc="110" dirty="0">
                <a:latin typeface="宋体"/>
                <a:ea typeface="宋体"/>
              </a:rPr>
              <a:t>成为企业云原生基础设施</a:t>
            </a:r>
          </a:p>
          <a:p>
            <a:pPr>
              <a:lnSpc>
                <a:spcPts val="1000"/>
              </a:lnSpc>
            </a:pPr>
            <a:endParaRPr lang="en-US" dirty="0"/>
          </a:p>
          <a:p>
            <a:pPr marL="0" indent="664463">
              <a:lnSpc>
                <a:spcPct val="110000"/>
              </a:lnSpc>
            </a:pPr>
            <a:r>
              <a:rPr lang="zh-CN" altLang="en-US" sz="2000" spc="-5" dirty="0">
                <a:latin typeface="宋体"/>
                <a:ea typeface="宋体"/>
              </a:rPr>
              <a:t>从无</a:t>
            </a:r>
            <a:r>
              <a:rPr lang="zh-CN" altLang="en-US" sz="2000" dirty="0">
                <a:latin typeface="宋体"/>
                <a:ea typeface="宋体"/>
              </a:rPr>
              <a:t>状态应用，到企业核心应用，到数据智能应用</a:t>
            </a:r>
          </a:p>
          <a:p>
            <a:pPr>
              <a:lnSpc>
                <a:spcPts val="1000"/>
              </a:lnSpc>
            </a:pPr>
            <a:endParaRPr lang="en-US" dirty="0"/>
          </a:p>
          <a:p>
            <a:pPr>
              <a:lnSpc>
                <a:spcPts val="1000"/>
              </a:lnSpc>
            </a:pPr>
            <a:endParaRPr lang="en-US" dirty="0"/>
          </a:p>
          <a:p>
            <a:pPr>
              <a:lnSpc>
                <a:spcPts val="1000"/>
              </a:lnSpc>
            </a:pPr>
            <a:endParaRPr lang="en-US" dirty="0"/>
          </a:p>
          <a:p>
            <a:pPr>
              <a:lnSpc>
                <a:spcPts val="1510"/>
              </a:lnSpc>
            </a:pPr>
            <a:endParaRPr lang="en-US" dirty="0"/>
          </a:p>
          <a:p>
            <a:pPr marL="0" indent="686688">
              <a:lnSpc>
                <a:spcPct val="109583"/>
              </a:lnSpc>
            </a:pPr>
            <a:r>
              <a:rPr lang="zh-CN" altLang="en-US" sz="1200" spc="34" dirty="0">
                <a:latin typeface="宋体"/>
                <a:ea typeface="宋体"/>
              </a:rPr>
              <a:t>Web/mobile</a:t>
            </a:r>
            <a:r>
              <a:rPr lang="zh-CN" altLang="en-US" sz="1200" spc="-250" dirty="0">
                <a:latin typeface="宋体"/>
                <a:cs typeface="宋体"/>
              </a:rPr>
              <a:t> </a:t>
            </a:r>
            <a:r>
              <a:rPr lang="zh-CN" altLang="en-US" sz="1200" spc="40" dirty="0">
                <a:latin typeface="宋体"/>
                <a:ea typeface="宋体"/>
              </a:rPr>
              <a:t>applications</a:t>
            </a:r>
          </a:p>
        </p:txBody>
      </p:sp>
      <p:sp>
        <p:nvSpPr>
          <p:cNvPr id="19" name="TextBox 28">
            <a:extLst>
              <a:ext uri="{FF2B5EF4-FFF2-40B4-BE49-F238E27FC236}">
                <a16:creationId xmlns:a16="http://schemas.microsoft.com/office/drawing/2014/main" id="{10616B80-0A0E-404E-A9A8-AE32C5FC5C0B}"/>
              </a:ext>
            </a:extLst>
          </p:cNvPr>
          <p:cNvSpPr txBox="1"/>
          <p:nvPr/>
        </p:nvSpPr>
        <p:spPr>
          <a:xfrm>
            <a:off x="2931882" y="2080722"/>
            <a:ext cx="507822" cy="370325"/>
          </a:xfrm>
          <a:prstGeom prst="rect">
            <a:avLst/>
          </a:prstGeom>
          <a:noFill/>
        </p:spPr>
        <p:txBody>
          <a:bodyPr wrap="square" lIns="0" tIns="0" rIns="0" bIns="0" rtlCol="0">
            <a:spAutoFit/>
          </a:bodyPr>
          <a:lstStyle/>
          <a:p>
            <a:pPr marL="0" indent="103632">
              <a:lnSpc>
                <a:spcPct val="100000"/>
              </a:lnSpc>
            </a:pPr>
            <a:r>
              <a:rPr lang="zh-CN" altLang="en-US" sz="1200" spc="150" dirty="0">
                <a:solidFill>
                  <a:srgbClr val="000000"/>
                </a:solidFill>
                <a:latin typeface="宋体"/>
                <a:ea typeface="宋体"/>
              </a:rPr>
              <a:t>Zoo</a:t>
            </a:r>
          </a:p>
          <a:p>
            <a:pPr marL="0">
              <a:lnSpc>
                <a:spcPct val="100000"/>
              </a:lnSpc>
            </a:pPr>
            <a:r>
              <a:rPr lang="zh-CN" altLang="en-US" sz="1200" spc="50" dirty="0">
                <a:solidFill>
                  <a:srgbClr val="000000"/>
                </a:solidFill>
                <a:latin typeface="宋体"/>
                <a:ea typeface="宋体"/>
              </a:rPr>
              <a:t>keep</a:t>
            </a:r>
            <a:r>
              <a:rPr lang="zh-CN" altLang="en-US" sz="1200" spc="44" dirty="0">
                <a:solidFill>
                  <a:srgbClr val="000000"/>
                </a:solidFill>
                <a:latin typeface="宋体"/>
                <a:ea typeface="宋体"/>
              </a:rPr>
              <a:t>er</a:t>
            </a:r>
          </a:p>
        </p:txBody>
      </p:sp>
      <p:sp>
        <p:nvSpPr>
          <p:cNvPr id="20" name="TextBox 29">
            <a:extLst>
              <a:ext uri="{FF2B5EF4-FFF2-40B4-BE49-F238E27FC236}">
                <a16:creationId xmlns:a16="http://schemas.microsoft.com/office/drawing/2014/main" id="{52A23D57-652F-45AD-A26F-53182728DFF8}"/>
              </a:ext>
            </a:extLst>
          </p:cNvPr>
          <p:cNvSpPr txBox="1"/>
          <p:nvPr/>
        </p:nvSpPr>
        <p:spPr>
          <a:xfrm>
            <a:off x="3586557" y="2268679"/>
            <a:ext cx="402979" cy="200405"/>
          </a:xfrm>
          <a:prstGeom prst="rect">
            <a:avLst/>
          </a:prstGeom>
          <a:noFill/>
        </p:spPr>
        <p:txBody>
          <a:bodyPr wrap="square" lIns="0" tIns="0" rIns="0" bIns="0" rtlCol="0">
            <a:spAutoFit/>
          </a:bodyPr>
          <a:lstStyle/>
          <a:p>
            <a:pPr marL="0">
              <a:lnSpc>
                <a:spcPct val="109583"/>
              </a:lnSpc>
            </a:pPr>
            <a:r>
              <a:rPr lang="zh-CN" altLang="en-US" sz="1200" spc="15" dirty="0">
                <a:solidFill>
                  <a:srgbClr val="000000"/>
                </a:solidFill>
                <a:latin typeface="宋体"/>
                <a:ea typeface="宋体"/>
              </a:rPr>
              <a:t>Red</a:t>
            </a:r>
            <a:r>
              <a:rPr lang="zh-CN" altLang="en-US" sz="1200" spc="10" dirty="0">
                <a:solidFill>
                  <a:srgbClr val="000000"/>
                </a:solidFill>
                <a:latin typeface="宋体"/>
                <a:ea typeface="宋体"/>
              </a:rPr>
              <a:t>is</a:t>
            </a:r>
          </a:p>
        </p:txBody>
      </p:sp>
      <p:sp>
        <p:nvSpPr>
          <p:cNvPr id="21" name="TextBox 30">
            <a:extLst>
              <a:ext uri="{FF2B5EF4-FFF2-40B4-BE49-F238E27FC236}">
                <a16:creationId xmlns:a16="http://schemas.microsoft.com/office/drawing/2014/main" id="{B86C8BD2-891E-46F9-A691-BE094CAED5E1}"/>
              </a:ext>
            </a:extLst>
          </p:cNvPr>
          <p:cNvSpPr txBox="1"/>
          <p:nvPr/>
        </p:nvSpPr>
        <p:spPr>
          <a:xfrm>
            <a:off x="4155766" y="2286716"/>
            <a:ext cx="451324" cy="200405"/>
          </a:xfrm>
          <a:prstGeom prst="rect">
            <a:avLst/>
          </a:prstGeom>
          <a:noFill/>
        </p:spPr>
        <p:txBody>
          <a:bodyPr wrap="square" lIns="0" tIns="0" rIns="0" bIns="0" rtlCol="0">
            <a:spAutoFit/>
          </a:bodyPr>
          <a:lstStyle/>
          <a:p>
            <a:pPr marL="0">
              <a:lnSpc>
                <a:spcPct val="109583"/>
              </a:lnSpc>
            </a:pPr>
            <a:r>
              <a:rPr lang="zh-CN" altLang="en-US" sz="1200" spc="95" dirty="0">
                <a:solidFill>
                  <a:srgbClr val="000000"/>
                </a:solidFill>
                <a:latin typeface="宋体"/>
                <a:ea typeface="宋体"/>
              </a:rPr>
              <a:t>My</a:t>
            </a:r>
            <a:r>
              <a:rPr lang="zh-CN" altLang="en-US" sz="1200" spc="85" dirty="0">
                <a:solidFill>
                  <a:srgbClr val="000000"/>
                </a:solidFill>
                <a:latin typeface="宋体"/>
                <a:ea typeface="宋体"/>
              </a:rPr>
              <a:t>sql</a:t>
            </a:r>
          </a:p>
        </p:txBody>
      </p:sp>
      <p:sp>
        <p:nvSpPr>
          <p:cNvPr id="22" name="TextBox 31">
            <a:extLst>
              <a:ext uri="{FF2B5EF4-FFF2-40B4-BE49-F238E27FC236}">
                <a16:creationId xmlns:a16="http://schemas.microsoft.com/office/drawing/2014/main" id="{930A0E5B-9D4F-4BC7-B51E-B68959B7B7BC}"/>
              </a:ext>
            </a:extLst>
          </p:cNvPr>
          <p:cNvSpPr txBox="1"/>
          <p:nvPr/>
        </p:nvSpPr>
        <p:spPr>
          <a:xfrm>
            <a:off x="4815287" y="2287661"/>
            <a:ext cx="412405" cy="200405"/>
          </a:xfrm>
          <a:prstGeom prst="rect">
            <a:avLst/>
          </a:prstGeom>
          <a:noFill/>
        </p:spPr>
        <p:txBody>
          <a:bodyPr wrap="square" lIns="0" tIns="0" rIns="0" bIns="0" rtlCol="0">
            <a:spAutoFit/>
          </a:bodyPr>
          <a:lstStyle/>
          <a:p>
            <a:pPr marL="0">
              <a:lnSpc>
                <a:spcPct val="109583"/>
              </a:lnSpc>
            </a:pPr>
            <a:r>
              <a:rPr lang="zh-CN" altLang="en-US" sz="1200" spc="30" dirty="0">
                <a:solidFill>
                  <a:srgbClr val="000000"/>
                </a:solidFill>
                <a:latin typeface="宋体"/>
                <a:ea typeface="宋体"/>
              </a:rPr>
              <a:t>Kaf</a:t>
            </a:r>
            <a:r>
              <a:rPr lang="zh-CN" altLang="en-US" sz="1200" spc="25" dirty="0">
                <a:solidFill>
                  <a:srgbClr val="000000"/>
                </a:solidFill>
                <a:latin typeface="宋体"/>
                <a:ea typeface="宋体"/>
              </a:rPr>
              <a:t>ka</a:t>
            </a:r>
          </a:p>
        </p:txBody>
      </p:sp>
      <p:sp>
        <p:nvSpPr>
          <p:cNvPr id="23" name="TextBox 32">
            <a:extLst>
              <a:ext uri="{FF2B5EF4-FFF2-40B4-BE49-F238E27FC236}">
                <a16:creationId xmlns:a16="http://schemas.microsoft.com/office/drawing/2014/main" id="{3C64ECCE-7AC2-46E7-8FBB-C316180079A8}"/>
              </a:ext>
            </a:extLst>
          </p:cNvPr>
          <p:cNvSpPr txBox="1"/>
          <p:nvPr/>
        </p:nvSpPr>
        <p:spPr>
          <a:xfrm>
            <a:off x="5495592" y="2305698"/>
            <a:ext cx="355514" cy="200405"/>
          </a:xfrm>
          <a:prstGeom prst="rect">
            <a:avLst/>
          </a:prstGeom>
          <a:noFill/>
        </p:spPr>
        <p:txBody>
          <a:bodyPr wrap="square" lIns="0" tIns="0" rIns="0" bIns="0" rtlCol="0">
            <a:spAutoFit/>
          </a:bodyPr>
          <a:lstStyle/>
          <a:p>
            <a:pPr marL="0">
              <a:lnSpc>
                <a:spcPct val="109583"/>
              </a:lnSpc>
            </a:pPr>
            <a:r>
              <a:rPr lang="zh-CN" altLang="en-US" sz="1200" spc="75" dirty="0">
                <a:solidFill>
                  <a:srgbClr val="000000"/>
                </a:solidFill>
                <a:latin typeface="宋体"/>
                <a:ea typeface="宋体"/>
              </a:rPr>
              <a:t>TI</a:t>
            </a:r>
            <a:r>
              <a:rPr lang="zh-CN" altLang="en-US" sz="1200" spc="69" dirty="0">
                <a:solidFill>
                  <a:srgbClr val="000000"/>
                </a:solidFill>
                <a:latin typeface="宋体"/>
                <a:ea typeface="宋体"/>
              </a:rPr>
              <a:t>DB</a:t>
            </a:r>
          </a:p>
        </p:txBody>
      </p:sp>
      <p:sp>
        <p:nvSpPr>
          <p:cNvPr id="24" name="TextBox 33">
            <a:extLst>
              <a:ext uri="{FF2B5EF4-FFF2-40B4-BE49-F238E27FC236}">
                <a16:creationId xmlns:a16="http://schemas.microsoft.com/office/drawing/2014/main" id="{DF842BA4-D030-4D35-B311-7E543B6CBE62}"/>
              </a:ext>
            </a:extLst>
          </p:cNvPr>
          <p:cNvSpPr txBox="1"/>
          <p:nvPr/>
        </p:nvSpPr>
        <p:spPr>
          <a:xfrm>
            <a:off x="5993430" y="2135778"/>
            <a:ext cx="498204" cy="370325"/>
          </a:xfrm>
          <a:prstGeom prst="rect">
            <a:avLst/>
          </a:prstGeom>
          <a:noFill/>
        </p:spPr>
        <p:txBody>
          <a:bodyPr wrap="square" lIns="0" tIns="0" rIns="0" bIns="0" rtlCol="0">
            <a:spAutoFit/>
          </a:bodyPr>
          <a:lstStyle/>
          <a:p>
            <a:pPr marL="0" indent="16763">
              <a:lnSpc>
                <a:spcPct val="100000"/>
              </a:lnSpc>
            </a:pPr>
            <a:r>
              <a:rPr lang="zh-CN" altLang="en-US" sz="1200" spc="-94" dirty="0">
                <a:solidFill>
                  <a:srgbClr val="000000"/>
                </a:solidFill>
                <a:latin typeface="宋体"/>
                <a:ea typeface="宋体"/>
              </a:rPr>
              <a:t>Elas</a:t>
            </a:r>
            <a:r>
              <a:rPr lang="zh-CN" altLang="en-US" sz="1200" spc="-89" dirty="0">
                <a:solidFill>
                  <a:srgbClr val="000000"/>
                </a:solidFill>
                <a:latin typeface="宋体"/>
                <a:ea typeface="宋体"/>
              </a:rPr>
              <a:t>tic</a:t>
            </a:r>
          </a:p>
          <a:p>
            <a:pPr marL="0">
              <a:lnSpc>
                <a:spcPct val="100000"/>
              </a:lnSpc>
            </a:pPr>
            <a:r>
              <a:rPr lang="zh-CN" altLang="en-US" sz="1200" spc="40" dirty="0">
                <a:solidFill>
                  <a:srgbClr val="000000"/>
                </a:solidFill>
                <a:latin typeface="宋体"/>
                <a:ea typeface="宋体"/>
              </a:rPr>
              <a:t>S</a:t>
            </a:r>
            <a:r>
              <a:rPr lang="zh-CN" altLang="en-US" sz="1200" spc="34" dirty="0">
                <a:solidFill>
                  <a:srgbClr val="000000"/>
                </a:solidFill>
                <a:latin typeface="宋体"/>
                <a:ea typeface="宋体"/>
              </a:rPr>
              <a:t>earch</a:t>
            </a:r>
          </a:p>
        </p:txBody>
      </p:sp>
      <p:sp>
        <p:nvSpPr>
          <p:cNvPr id="25" name="TextBox 34">
            <a:extLst>
              <a:ext uri="{FF2B5EF4-FFF2-40B4-BE49-F238E27FC236}">
                <a16:creationId xmlns:a16="http://schemas.microsoft.com/office/drawing/2014/main" id="{0F6E9E3B-CB98-4861-90C1-5F64616B4AC7}"/>
              </a:ext>
            </a:extLst>
          </p:cNvPr>
          <p:cNvSpPr txBox="1"/>
          <p:nvPr/>
        </p:nvSpPr>
        <p:spPr>
          <a:xfrm>
            <a:off x="6624099" y="2147472"/>
            <a:ext cx="489535" cy="370325"/>
          </a:xfrm>
          <a:prstGeom prst="rect">
            <a:avLst/>
          </a:prstGeom>
          <a:noFill/>
        </p:spPr>
        <p:txBody>
          <a:bodyPr wrap="square" lIns="0" tIns="0" rIns="0" bIns="0" rtlCol="0">
            <a:spAutoFit/>
          </a:bodyPr>
          <a:lstStyle/>
          <a:p>
            <a:pPr marL="0">
              <a:lnSpc>
                <a:spcPct val="100000"/>
              </a:lnSpc>
            </a:pPr>
            <a:r>
              <a:rPr lang="zh-CN" altLang="en-US" sz="1200" spc="30" dirty="0">
                <a:solidFill>
                  <a:srgbClr val="000000"/>
                </a:solidFill>
                <a:latin typeface="宋体"/>
                <a:ea typeface="宋体"/>
              </a:rPr>
              <a:t>Ten</a:t>
            </a:r>
            <a:r>
              <a:rPr lang="zh-CN" altLang="en-US" sz="1200" spc="20" dirty="0">
                <a:solidFill>
                  <a:srgbClr val="000000"/>
                </a:solidFill>
                <a:latin typeface="宋体"/>
                <a:ea typeface="宋体"/>
              </a:rPr>
              <a:t>sor</a:t>
            </a:r>
          </a:p>
          <a:p>
            <a:pPr marL="0" indent="68579">
              <a:lnSpc>
                <a:spcPct val="100000"/>
              </a:lnSpc>
            </a:pPr>
            <a:r>
              <a:rPr lang="zh-CN" altLang="en-US" sz="1200" spc="69" dirty="0">
                <a:solidFill>
                  <a:srgbClr val="000000"/>
                </a:solidFill>
                <a:latin typeface="宋体"/>
                <a:ea typeface="宋体"/>
              </a:rPr>
              <a:t>F</a:t>
            </a:r>
            <a:r>
              <a:rPr lang="zh-CN" altLang="en-US" sz="1200" spc="64" dirty="0">
                <a:solidFill>
                  <a:srgbClr val="000000"/>
                </a:solidFill>
                <a:latin typeface="宋体"/>
                <a:ea typeface="宋体"/>
              </a:rPr>
              <a:t>low</a:t>
            </a:r>
          </a:p>
        </p:txBody>
      </p:sp>
      <p:sp>
        <p:nvSpPr>
          <p:cNvPr id="26" name="TextBox 35">
            <a:extLst>
              <a:ext uri="{FF2B5EF4-FFF2-40B4-BE49-F238E27FC236}">
                <a16:creationId xmlns:a16="http://schemas.microsoft.com/office/drawing/2014/main" id="{68C697DB-4CFE-46A3-8605-3136A31F8DA7}"/>
              </a:ext>
            </a:extLst>
          </p:cNvPr>
          <p:cNvSpPr txBox="1"/>
          <p:nvPr/>
        </p:nvSpPr>
        <p:spPr>
          <a:xfrm>
            <a:off x="7302779" y="2250642"/>
            <a:ext cx="421807" cy="200405"/>
          </a:xfrm>
          <a:prstGeom prst="rect">
            <a:avLst/>
          </a:prstGeom>
          <a:noFill/>
        </p:spPr>
        <p:txBody>
          <a:bodyPr wrap="square" lIns="0" tIns="0" rIns="0" bIns="0" rtlCol="0">
            <a:spAutoFit/>
          </a:bodyPr>
          <a:lstStyle/>
          <a:p>
            <a:pPr marL="0">
              <a:lnSpc>
                <a:spcPct val="109583"/>
              </a:lnSpc>
            </a:pPr>
            <a:r>
              <a:rPr lang="zh-CN" altLang="en-US" sz="1200" spc="45" dirty="0">
                <a:solidFill>
                  <a:srgbClr val="000000"/>
                </a:solidFill>
                <a:latin typeface="宋体"/>
                <a:ea typeface="宋体"/>
              </a:rPr>
              <a:t>Spa</a:t>
            </a:r>
            <a:r>
              <a:rPr lang="zh-CN" altLang="en-US" sz="1200" spc="40" dirty="0">
                <a:solidFill>
                  <a:srgbClr val="000000"/>
                </a:solidFill>
                <a:latin typeface="宋体"/>
                <a:ea typeface="宋体"/>
              </a:rPr>
              <a:t>rk</a:t>
            </a:r>
          </a:p>
        </p:txBody>
      </p:sp>
      <p:sp>
        <p:nvSpPr>
          <p:cNvPr id="27" name="TextBox 36">
            <a:extLst>
              <a:ext uri="{FF2B5EF4-FFF2-40B4-BE49-F238E27FC236}">
                <a16:creationId xmlns:a16="http://schemas.microsoft.com/office/drawing/2014/main" id="{736E417B-1DF0-41F4-9543-E16BB9E4CD65}"/>
              </a:ext>
            </a:extLst>
          </p:cNvPr>
          <p:cNvSpPr txBox="1"/>
          <p:nvPr/>
        </p:nvSpPr>
        <p:spPr>
          <a:xfrm>
            <a:off x="7905936" y="2232431"/>
            <a:ext cx="352924" cy="200405"/>
          </a:xfrm>
          <a:prstGeom prst="rect">
            <a:avLst/>
          </a:prstGeom>
          <a:noFill/>
        </p:spPr>
        <p:txBody>
          <a:bodyPr wrap="square" lIns="0" tIns="0" rIns="0" bIns="0" rtlCol="0">
            <a:spAutoFit/>
          </a:bodyPr>
          <a:lstStyle/>
          <a:p>
            <a:pPr marL="0">
              <a:lnSpc>
                <a:spcPct val="109583"/>
              </a:lnSpc>
            </a:pPr>
            <a:r>
              <a:rPr lang="zh-CN" altLang="en-US" sz="1200" spc="-69" dirty="0">
                <a:solidFill>
                  <a:srgbClr val="000000"/>
                </a:solidFill>
                <a:latin typeface="宋体"/>
                <a:ea typeface="宋体"/>
              </a:rPr>
              <a:t>Fl</a:t>
            </a:r>
            <a:r>
              <a:rPr lang="zh-CN" altLang="en-US" sz="1200" spc="-64" dirty="0">
                <a:solidFill>
                  <a:srgbClr val="000000"/>
                </a:solidFill>
                <a:latin typeface="宋体"/>
                <a:ea typeface="宋体"/>
              </a:rPr>
              <a:t>ink</a:t>
            </a:r>
          </a:p>
        </p:txBody>
      </p:sp>
      <p:sp>
        <p:nvSpPr>
          <p:cNvPr id="28" name="TextBox 37">
            <a:extLst>
              <a:ext uri="{FF2B5EF4-FFF2-40B4-BE49-F238E27FC236}">
                <a16:creationId xmlns:a16="http://schemas.microsoft.com/office/drawing/2014/main" id="{5A2D04EF-C9EA-433C-9BEA-F951DD684FC7}"/>
              </a:ext>
            </a:extLst>
          </p:cNvPr>
          <p:cNvSpPr txBox="1"/>
          <p:nvPr/>
        </p:nvSpPr>
        <p:spPr>
          <a:xfrm>
            <a:off x="2845758" y="2807746"/>
            <a:ext cx="5655182" cy="178319"/>
          </a:xfrm>
          <a:prstGeom prst="rect">
            <a:avLst/>
          </a:prstGeom>
          <a:noFill/>
        </p:spPr>
        <p:txBody>
          <a:bodyPr wrap="square" lIns="0" tIns="0" rIns="0" bIns="0" rtlCol="0">
            <a:spAutoFit/>
          </a:bodyPr>
          <a:lstStyle/>
          <a:p>
            <a:pPr>
              <a:lnSpc>
                <a:spcPct val="109583"/>
              </a:lnSpc>
            </a:pPr>
            <a:r>
              <a:rPr lang="zh-CN" altLang="en-US" sz="1200" dirty="0">
                <a:solidFill>
                  <a:srgbClr val="FEFEFE"/>
                </a:solidFill>
                <a:latin typeface="宋体"/>
                <a:ea typeface="宋体"/>
              </a:rPr>
              <a:t>Kubernetes</a:t>
            </a:r>
            <a:r>
              <a:rPr lang="zh-CN" altLang="en-US" sz="1200" spc="150" dirty="0">
                <a:solidFill>
                  <a:srgbClr val="FEFEFE"/>
                </a:solidFill>
                <a:latin typeface="宋体"/>
                <a:cs typeface="宋体"/>
              </a:rPr>
              <a:t> </a:t>
            </a:r>
            <a:r>
              <a:rPr lang="zh-CN" altLang="en-US" sz="1200" dirty="0">
                <a:solidFill>
                  <a:srgbClr val="FEFEFE"/>
                </a:solidFill>
                <a:latin typeface="宋体"/>
                <a:ea typeface="宋体"/>
              </a:rPr>
              <a:t>（腾讯云Kubernetes服务</a:t>
            </a:r>
            <a:r>
              <a:rPr lang="zh-CN" altLang="en-US" sz="1200" spc="154" dirty="0">
                <a:solidFill>
                  <a:srgbClr val="FEFEFE"/>
                </a:solidFill>
                <a:latin typeface="宋体"/>
                <a:cs typeface="宋体"/>
              </a:rPr>
              <a:t> </a:t>
            </a:r>
            <a:r>
              <a:rPr lang="zh-CN" altLang="en-US" sz="1200" dirty="0">
                <a:solidFill>
                  <a:srgbClr val="FEFEFE"/>
                </a:solidFill>
                <a:latin typeface="宋体"/>
                <a:ea typeface="宋体"/>
              </a:rPr>
              <a:t>-</a:t>
            </a:r>
            <a:r>
              <a:rPr lang="zh-CN" altLang="en-US" sz="1200" spc="150" dirty="0">
                <a:solidFill>
                  <a:srgbClr val="FEFEFE"/>
                </a:solidFill>
                <a:latin typeface="宋体"/>
                <a:cs typeface="宋体"/>
              </a:rPr>
              <a:t> </a:t>
            </a:r>
            <a:r>
              <a:rPr lang="en-US" altLang="zh-CN" sz="1200" spc="150" dirty="0">
                <a:solidFill>
                  <a:srgbClr val="FEFEFE"/>
                </a:solidFill>
                <a:latin typeface="宋体"/>
                <a:ea typeface="宋体"/>
                <a:cs typeface="宋体"/>
              </a:rPr>
              <a:t>T</a:t>
            </a:r>
            <a:r>
              <a:rPr lang="zh-CN" altLang="en-US" sz="1200" dirty="0">
                <a:solidFill>
                  <a:srgbClr val="FEFEFE"/>
                </a:solidFill>
                <a:latin typeface="宋体"/>
                <a:ea typeface="宋体"/>
              </a:rPr>
              <a:t>K</a:t>
            </a:r>
            <a:r>
              <a:rPr lang="en-US" altLang="zh-CN" sz="1200" dirty="0">
                <a:solidFill>
                  <a:srgbClr val="FEFEFE"/>
                </a:solidFill>
                <a:latin typeface="宋体"/>
                <a:ea typeface="宋体"/>
              </a:rPr>
              <a:t>E</a:t>
            </a:r>
            <a:r>
              <a:rPr lang="zh-CN" altLang="en-US" sz="1200" dirty="0">
                <a:solidFill>
                  <a:srgbClr val="FEFEFE"/>
                </a:solidFill>
                <a:latin typeface="宋体"/>
                <a:ea typeface="宋体"/>
              </a:rPr>
              <a:t>,</a:t>
            </a:r>
            <a:r>
              <a:rPr lang="zh-CN" altLang="en-US" sz="1200" spc="154" dirty="0">
                <a:solidFill>
                  <a:srgbClr val="FEFEFE"/>
                </a:solidFill>
                <a:latin typeface="宋体"/>
                <a:cs typeface="宋体"/>
              </a:rPr>
              <a:t> </a:t>
            </a:r>
            <a:r>
              <a:rPr lang="zh-CN" altLang="en-US" sz="1200" dirty="0">
                <a:solidFill>
                  <a:srgbClr val="FEFEFE"/>
                </a:solidFill>
                <a:latin typeface="宋体"/>
                <a:ea typeface="宋体"/>
              </a:rPr>
              <a:t>无服务器Kubernetes服务</a:t>
            </a:r>
            <a:r>
              <a:rPr lang="zh-CN" altLang="en-US" sz="1200" spc="154" dirty="0">
                <a:solidFill>
                  <a:srgbClr val="FEFEFE"/>
                </a:solidFill>
                <a:latin typeface="宋体"/>
                <a:cs typeface="宋体"/>
              </a:rPr>
              <a:t> </a:t>
            </a:r>
            <a:r>
              <a:rPr lang="zh-CN" altLang="en-US" sz="1200" dirty="0">
                <a:solidFill>
                  <a:srgbClr val="FEFEFE"/>
                </a:solidFill>
                <a:latin typeface="宋体"/>
                <a:ea typeface="宋体"/>
              </a:rPr>
              <a:t>-</a:t>
            </a:r>
            <a:r>
              <a:rPr lang="zh-CN" altLang="en-US" sz="1200" spc="150" dirty="0">
                <a:solidFill>
                  <a:srgbClr val="FEFEFE"/>
                </a:solidFill>
                <a:latin typeface="宋体"/>
                <a:cs typeface="宋体"/>
              </a:rPr>
              <a:t> </a:t>
            </a:r>
            <a:r>
              <a:rPr lang="en-US" altLang="zh-CN" sz="1200" dirty="0">
                <a:solidFill>
                  <a:srgbClr val="FEFEFE"/>
                </a:solidFill>
                <a:latin typeface="宋体"/>
                <a:ea typeface="宋体"/>
              </a:rPr>
              <a:t>EKS</a:t>
            </a:r>
            <a:r>
              <a:rPr lang="zh-CN" altLang="en-US" sz="1200" dirty="0">
                <a:solidFill>
                  <a:srgbClr val="FEFEFE"/>
                </a:solidFill>
                <a:latin typeface="宋体"/>
                <a:ea typeface="宋体"/>
              </a:rPr>
              <a:t>）</a:t>
            </a:r>
          </a:p>
        </p:txBody>
      </p:sp>
      <p:sp>
        <p:nvSpPr>
          <p:cNvPr id="29" name="TextBox 38">
            <a:extLst>
              <a:ext uri="{FF2B5EF4-FFF2-40B4-BE49-F238E27FC236}">
                <a16:creationId xmlns:a16="http://schemas.microsoft.com/office/drawing/2014/main" id="{2D55A526-E4F3-453D-8B5A-21264682220B}"/>
              </a:ext>
            </a:extLst>
          </p:cNvPr>
          <p:cNvSpPr txBox="1"/>
          <p:nvPr/>
        </p:nvSpPr>
        <p:spPr>
          <a:xfrm>
            <a:off x="1377195" y="3211926"/>
            <a:ext cx="1639472" cy="362984"/>
          </a:xfrm>
          <a:prstGeom prst="rect">
            <a:avLst/>
          </a:prstGeom>
          <a:noFill/>
        </p:spPr>
        <p:txBody>
          <a:bodyPr wrap="square" lIns="0" tIns="0" rIns="0" bIns="0" rtlCol="0">
            <a:spAutoFit/>
          </a:bodyPr>
          <a:lstStyle/>
          <a:p>
            <a:pPr marL="0" indent="542543">
              <a:lnSpc>
                <a:spcPct val="100000"/>
              </a:lnSpc>
            </a:pPr>
            <a:r>
              <a:rPr lang="zh-CN" altLang="en-US" sz="1200" spc="55" dirty="0">
                <a:solidFill>
                  <a:srgbClr val="FEFEFE"/>
                </a:solidFill>
                <a:latin typeface="宋体"/>
                <a:ea typeface="宋体"/>
              </a:rPr>
              <a:t>异构计</a:t>
            </a:r>
            <a:r>
              <a:rPr lang="zh-CN" altLang="en-US" sz="1200" spc="44" dirty="0">
                <a:solidFill>
                  <a:srgbClr val="FEFEFE"/>
                </a:solidFill>
                <a:latin typeface="宋体"/>
                <a:ea typeface="宋体"/>
              </a:rPr>
              <a:t>算能力</a:t>
            </a:r>
          </a:p>
          <a:p>
            <a:pPr marL="0" indent="1733041">
              <a:lnSpc>
                <a:spcPct val="109583"/>
              </a:lnSpc>
            </a:pPr>
            <a:endParaRPr lang="zh-CN" altLang="en-US" sz="1200" spc="-5" dirty="0">
              <a:solidFill>
                <a:srgbClr val="FEFEFE"/>
              </a:solidFill>
              <a:latin typeface="宋体"/>
              <a:ea typeface="宋体"/>
            </a:endParaRPr>
          </a:p>
        </p:txBody>
      </p:sp>
      <p:sp>
        <p:nvSpPr>
          <p:cNvPr id="30" name="TextBox 39">
            <a:extLst>
              <a:ext uri="{FF2B5EF4-FFF2-40B4-BE49-F238E27FC236}">
                <a16:creationId xmlns:a16="http://schemas.microsoft.com/office/drawing/2014/main" id="{465DAB08-73FC-493E-AA4F-3D1E263DBEEE}"/>
              </a:ext>
            </a:extLst>
          </p:cNvPr>
          <p:cNvSpPr txBox="1"/>
          <p:nvPr/>
        </p:nvSpPr>
        <p:spPr>
          <a:xfrm>
            <a:off x="3516060" y="3261680"/>
            <a:ext cx="2111880" cy="184666"/>
          </a:xfrm>
          <a:prstGeom prst="rect">
            <a:avLst/>
          </a:prstGeom>
          <a:noFill/>
        </p:spPr>
        <p:txBody>
          <a:bodyPr wrap="square" lIns="0" tIns="0" rIns="0" bIns="0" rtlCol="0">
            <a:spAutoFit/>
          </a:bodyPr>
          <a:lstStyle/>
          <a:p>
            <a:pPr marL="0" indent="655320">
              <a:lnSpc>
                <a:spcPct val="100000"/>
              </a:lnSpc>
            </a:pPr>
            <a:r>
              <a:rPr lang="zh-CN" altLang="en-US" sz="1200" spc="50" dirty="0">
                <a:solidFill>
                  <a:srgbClr val="FEFEFE"/>
                </a:solidFill>
                <a:latin typeface="宋体"/>
                <a:ea typeface="宋体"/>
              </a:rPr>
              <a:t>高性</a:t>
            </a:r>
            <a:r>
              <a:rPr lang="zh-CN" altLang="en-US" sz="1200" spc="44" dirty="0">
                <a:solidFill>
                  <a:srgbClr val="FEFEFE"/>
                </a:solidFill>
                <a:latin typeface="宋体"/>
                <a:ea typeface="宋体"/>
              </a:rPr>
              <a:t>能网络</a:t>
            </a:r>
            <a:endParaRPr lang="zh-CN" altLang="en-US" sz="1200" dirty="0">
              <a:solidFill>
                <a:srgbClr val="FEFEFE"/>
              </a:solidFill>
              <a:latin typeface="宋体"/>
              <a:ea typeface="宋体"/>
            </a:endParaRPr>
          </a:p>
        </p:txBody>
      </p:sp>
      <p:sp>
        <p:nvSpPr>
          <p:cNvPr id="31" name="TextBox 40">
            <a:extLst>
              <a:ext uri="{FF2B5EF4-FFF2-40B4-BE49-F238E27FC236}">
                <a16:creationId xmlns:a16="http://schemas.microsoft.com/office/drawing/2014/main" id="{2C137D84-B8D0-460A-B755-4D305A962FF9}"/>
              </a:ext>
            </a:extLst>
          </p:cNvPr>
          <p:cNvSpPr txBox="1"/>
          <p:nvPr/>
        </p:nvSpPr>
        <p:spPr>
          <a:xfrm>
            <a:off x="6145589" y="3257020"/>
            <a:ext cx="1760347" cy="184666"/>
          </a:xfrm>
          <a:prstGeom prst="rect">
            <a:avLst/>
          </a:prstGeom>
          <a:noFill/>
        </p:spPr>
        <p:txBody>
          <a:bodyPr wrap="square" lIns="0" tIns="0" rIns="0" bIns="0" rtlCol="0">
            <a:spAutoFit/>
          </a:bodyPr>
          <a:lstStyle/>
          <a:p>
            <a:pPr marL="0" indent="545338">
              <a:lnSpc>
                <a:spcPct val="100000"/>
              </a:lnSpc>
            </a:pPr>
            <a:r>
              <a:rPr lang="zh-CN" altLang="en-US" sz="1200" spc="50" dirty="0">
                <a:solidFill>
                  <a:srgbClr val="FEFEFE"/>
                </a:solidFill>
                <a:latin typeface="宋体"/>
                <a:ea typeface="宋体"/>
              </a:rPr>
              <a:t>高</a:t>
            </a:r>
            <a:r>
              <a:rPr lang="zh-CN" altLang="en-US" sz="1200" spc="44" dirty="0">
                <a:solidFill>
                  <a:srgbClr val="FEFEFE"/>
                </a:solidFill>
                <a:latin typeface="宋体"/>
                <a:ea typeface="宋体"/>
              </a:rPr>
              <a:t>性能存储</a:t>
            </a:r>
            <a:endParaRPr lang="zh-CN" altLang="en-US" sz="1200" spc="-5" dirty="0">
              <a:solidFill>
                <a:srgbClr val="FEFEFE"/>
              </a:solidFill>
              <a:latin typeface="宋体"/>
              <a:ea typeface="宋体"/>
            </a:endParaRPr>
          </a:p>
        </p:txBody>
      </p:sp>
      <p:sp>
        <p:nvSpPr>
          <p:cNvPr id="3" name="文本框 2">
            <a:extLst>
              <a:ext uri="{FF2B5EF4-FFF2-40B4-BE49-F238E27FC236}">
                <a16:creationId xmlns:a16="http://schemas.microsoft.com/office/drawing/2014/main" id="{E848163F-B6CA-474B-966A-A4B59CA7D6A3}"/>
              </a:ext>
            </a:extLst>
          </p:cNvPr>
          <p:cNvSpPr txBox="1"/>
          <p:nvPr/>
        </p:nvSpPr>
        <p:spPr>
          <a:xfrm>
            <a:off x="2529555" y="3723709"/>
            <a:ext cx="704039" cy="300082"/>
          </a:xfrm>
          <a:prstGeom prst="rect">
            <a:avLst/>
          </a:prstGeom>
          <a:noFill/>
        </p:spPr>
        <p:txBody>
          <a:bodyPr wrap="none" rtlCol="0">
            <a:spAutoFit/>
          </a:bodyPr>
          <a:lstStyle/>
          <a:p>
            <a:r>
              <a:rPr lang="zh-CN" altLang="en-US" dirty="0"/>
              <a:t>公有云</a:t>
            </a:r>
          </a:p>
        </p:txBody>
      </p:sp>
      <p:sp>
        <p:nvSpPr>
          <p:cNvPr id="8" name="文本框 7">
            <a:extLst>
              <a:ext uri="{FF2B5EF4-FFF2-40B4-BE49-F238E27FC236}">
                <a16:creationId xmlns:a16="http://schemas.microsoft.com/office/drawing/2014/main" id="{20AF8238-AF06-4C41-97C0-5AA5C4C6FE89}"/>
              </a:ext>
            </a:extLst>
          </p:cNvPr>
          <p:cNvSpPr txBox="1"/>
          <p:nvPr/>
        </p:nvSpPr>
        <p:spPr>
          <a:xfrm>
            <a:off x="4264351" y="3734760"/>
            <a:ext cx="877163" cy="300082"/>
          </a:xfrm>
          <a:prstGeom prst="rect">
            <a:avLst/>
          </a:prstGeom>
          <a:noFill/>
        </p:spPr>
        <p:txBody>
          <a:bodyPr wrap="none" rtlCol="0">
            <a:spAutoFit/>
          </a:bodyPr>
          <a:lstStyle/>
          <a:p>
            <a:r>
              <a:rPr lang="zh-CN" altLang="en-US" dirty="0"/>
              <a:t>边缘计算</a:t>
            </a:r>
          </a:p>
        </p:txBody>
      </p:sp>
      <p:sp>
        <p:nvSpPr>
          <p:cNvPr id="9" name="文本框 8">
            <a:extLst>
              <a:ext uri="{FF2B5EF4-FFF2-40B4-BE49-F238E27FC236}">
                <a16:creationId xmlns:a16="http://schemas.microsoft.com/office/drawing/2014/main" id="{A7AB04BE-FC07-4249-BCBF-7F752A83E426}"/>
              </a:ext>
            </a:extLst>
          </p:cNvPr>
          <p:cNvSpPr txBox="1"/>
          <p:nvPr/>
        </p:nvSpPr>
        <p:spPr>
          <a:xfrm>
            <a:off x="6232872" y="3723709"/>
            <a:ext cx="704039" cy="300082"/>
          </a:xfrm>
          <a:prstGeom prst="rect">
            <a:avLst/>
          </a:prstGeom>
          <a:noFill/>
        </p:spPr>
        <p:txBody>
          <a:bodyPr wrap="none" rtlCol="0">
            <a:spAutoFit/>
          </a:bodyPr>
          <a:lstStyle/>
          <a:p>
            <a:r>
              <a:rPr lang="zh-CN" altLang="en-US" dirty="0"/>
              <a:t>专有云</a:t>
            </a:r>
          </a:p>
        </p:txBody>
      </p:sp>
    </p:spTree>
    <p:extLst>
      <p:ext uri="{BB962C8B-B14F-4D97-AF65-F5344CB8AC3E}">
        <p14:creationId xmlns:p14="http://schemas.microsoft.com/office/powerpoint/2010/main" val="548585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4859" y="0"/>
            <a:ext cx="7886700" cy="848348"/>
          </a:xfrm>
        </p:spPr>
        <p:txBody>
          <a:bodyPr/>
          <a:lstStyle/>
          <a:p>
            <a:r>
              <a:rPr lang="en-US" altLang="zh-CN" dirty="0">
                <a:latin typeface="+mn-lt"/>
                <a:ea typeface="+mn-ea"/>
                <a:cs typeface="+mn-ea"/>
                <a:sym typeface="+mn-lt"/>
              </a:rPr>
              <a:t>TKE </a:t>
            </a:r>
            <a:r>
              <a:rPr lang="zh-CN" altLang="en-US" dirty="0">
                <a:latin typeface="+mn-lt"/>
                <a:ea typeface="+mn-ea"/>
                <a:cs typeface="+mn-ea"/>
                <a:sym typeface="+mn-lt"/>
              </a:rPr>
              <a:t>是什么 </a:t>
            </a:r>
            <a:r>
              <a:rPr lang="en-US" altLang="zh-CN" dirty="0">
                <a:latin typeface="+mn-lt"/>
                <a:ea typeface="+mn-ea"/>
                <a:cs typeface="+mn-ea"/>
                <a:sym typeface="+mn-lt"/>
              </a:rPr>
              <a:t>—— </a:t>
            </a:r>
            <a:r>
              <a:rPr lang="zh-CN" altLang="en-US" dirty="0">
                <a:latin typeface="+mn-lt"/>
                <a:ea typeface="+mn-ea"/>
                <a:cs typeface="+mn-ea"/>
                <a:sym typeface="+mn-lt"/>
              </a:rPr>
              <a:t>一站式 </a:t>
            </a:r>
            <a:r>
              <a:rPr lang="en-US" altLang="zh-CN" dirty="0">
                <a:latin typeface="+mn-lt"/>
                <a:ea typeface="+mn-ea"/>
                <a:cs typeface="+mn-ea"/>
                <a:sym typeface="+mn-lt"/>
              </a:rPr>
              <a:t>PaaS </a:t>
            </a:r>
            <a:r>
              <a:rPr lang="zh-CN" altLang="en-US" dirty="0">
                <a:latin typeface="+mn-lt"/>
                <a:ea typeface="+mn-ea"/>
                <a:cs typeface="+mn-ea"/>
                <a:sym typeface="+mn-lt"/>
              </a:rPr>
              <a:t>解决方案</a:t>
            </a:r>
          </a:p>
        </p:txBody>
      </p:sp>
      <p:sp>
        <p:nvSpPr>
          <p:cNvPr id="13" name="灯片编号占位符 3"/>
          <p:cNvSpPr>
            <a:spLocks noGrp="1"/>
          </p:cNvSpPr>
          <p:nvPr>
            <p:ph type="sldNum" sz="quarter" idx="4294967295"/>
          </p:nvPr>
        </p:nvSpPr>
        <p:spPr>
          <a:xfrm>
            <a:off x="6961188" y="4679950"/>
            <a:ext cx="2182812" cy="155575"/>
          </a:xfrm>
        </p:spPr>
        <p:txBody>
          <a:bodyPr/>
          <a:lstStyle/>
          <a:p>
            <a:r>
              <a:rPr lang="en-US" altLang="zh-CN" dirty="0">
                <a:cs typeface="+mn-ea"/>
                <a:sym typeface="+mn-lt"/>
              </a:rPr>
              <a:t>4</a:t>
            </a:r>
            <a:endParaRPr lang="zh-CN" altLang="en-US" dirty="0">
              <a:cs typeface="+mn-ea"/>
              <a:sym typeface="+mn-lt"/>
            </a:endParaRPr>
          </a:p>
        </p:txBody>
      </p:sp>
      <p:sp>
        <p:nvSpPr>
          <p:cNvPr id="10" name="文本框 42"/>
          <p:cNvSpPr txBox="1">
            <a:spLocks noChangeArrowheads="1"/>
          </p:cNvSpPr>
          <p:nvPr/>
        </p:nvSpPr>
        <p:spPr bwMode="auto">
          <a:xfrm>
            <a:off x="442130" y="906022"/>
            <a:ext cx="8198235" cy="89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en-US" altLang="zh-CN" sz="1200" dirty="0">
                <a:latin typeface="+mn-lt"/>
                <a:ea typeface="+mn-ea"/>
                <a:cs typeface="+mn-ea"/>
                <a:sym typeface="+mn-lt"/>
              </a:rPr>
              <a:t>TKE</a:t>
            </a:r>
            <a:r>
              <a:rPr lang="zh-CN" altLang="en-US" sz="1200" dirty="0">
                <a:latin typeface="+mn-lt"/>
                <a:ea typeface="+mn-ea"/>
                <a:cs typeface="+mn-ea"/>
                <a:sym typeface="+mn-lt"/>
              </a:rPr>
              <a:t>（</a:t>
            </a:r>
            <a:r>
              <a:rPr lang="en-US" altLang="zh-CN" sz="1200" b="1" dirty="0" err="1">
                <a:latin typeface="+mn-lt"/>
                <a:ea typeface="+mn-ea"/>
                <a:cs typeface="+mn-ea"/>
                <a:sym typeface="+mn-lt"/>
              </a:rPr>
              <a:t>Tencent</a:t>
            </a:r>
            <a:r>
              <a:rPr lang="en-US" altLang="zh-CN" sz="1200" b="1" dirty="0">
                <a:latin typeface="+mn-lt"/>
                <a:ea typeface="+mn-ea"/>
                <a:cs typeface="+mn-ea"/>
                <a:sym typeface="+mn-lt"/>
              </a:rPr>
              <a:t> Kubernetes Engine</a:t>
            </a:r>
            <a:r>
              <a:rPr lang="zh-CN" altLang="en-US" sz="1200" dirty="0">
                <a:latin typeface="+mn-lt"/>
                <a:ea typeface="+mn-ea"/>
                <a:cs typeface="+mn-ea"/>
                <a:sym typeface="+mn-lt"/>
              </a:rPr>
              <a:t>）是腾讯云提供的基于 </a:t>
            </a:r>
            <a:r>
              <a:rPr lang="en-US" altLang="zh-CN" sz="1200" dirty="0">
                <a:latin typeface="+mn-lt"/>
                <a:ea typeface="+mn-ea"/>
                <a:cs typeface="+mn-ea"/>
                <a:sym typeface="+mn-lt"/>
              </a:rPr>
              <a:t>Kubernetes</a:t>
            </a:r>
            <a:r>
              <a:rPr lang="zh-CN" altLang="en-US" sz="1200" dirty="0">
                <a:latin typeface="+mn-lt"/>
                <a:ea typeface="+mn-ea"/>
                <a:cs typeface="+mn-ea"/>
                <a:sym typeface="+mn-lt"/>
              </a:rPr>
              <a:t>，不依赖任何 </a:t>
            </a:r>
            <a:r>
              <a:rPr lang="en-US" altLang="zh-CN" sz="1200" dirty="0">
                <a:latin typeface="+mn-lt"/>
                <a:ea typeface="+mn-ea"/>
                <a:cs typeface="+mn-ea"/>
                <a:sym typeface="+mn-lt"/>
              </a:rPr>
              <a:t>IaaS </a:t>
            </a:r>
            <a:r>
              <a:rPr lang="zh-CN" altLang="en-US" sz="1200" dirty="0">
                <a:latin typeface="+mn-lt"/>
                <a:ea typeface="+mn-ea"/>
                <a:cs typeface="+mn-ea"/>
                <a:sym typeface="+mn-lt"/>
              </a:rPr>
              <a:t>层的一站式云原生 </a:t>
            </a:r>
            <a:r>
              <a:rPr lang="en-US" altLang="zh-CN" sz="1200" dirty="0">
                <a:latin typeface="+mn-lt"/>
                <a:ea typeface="+mn-ea"/>
                <a:cs typeface="+mn-ea"/>
                <a:sym typeface="+mn-lt"/>
              </a:rPr>
              <a:t>PaaS </a:t>
            </a:r>
            <a:r>
              <a:rPr lang="zh-CN" altLang="en-US" sz="1200" dirty="0">
                <a:latin typeface="+mn-lt"/>
                <a:ea typeface="+mn-ea"/>
                <a:cs typeface="+mn-ea"/>
                <a:sym typeface="+mn-lt"/>
              </a:rPr>
              <a:t>服务平台。为用户提供集成了容器集群调度、</a:t>
            </a:r>
            <a:r>
              <a:rPr lang="en-US" altLang="zh-CN" sz="1200" dirty="0">
                <a:latin typeface="+mn-lt"/>
                <a:ea typeface="+mn-ea"/>
                <a:cs typeface="+mn-ea"/>
                <a:sym typeface="+mn-lt"/>
              </a:rPr>
              <a:t>Helm </a:t>
            </a:r>
            <a:r>
              <a:rPr lang="zh-CN" altLang="en-US" sz="1200" dirty="0">
                <a:latin typeface="+mn-lt"/>
                <a:ea typeface="+mn-ea"/>
                <a:cs typeface="+mn-ea"/>
                <a:sym typeface="+mn-lt"/>
              </a:rPr>
              <a:t>应用编排、</a:t>
            </a:r>
            <a:r>
              <a:rPr lang="en-US" altLang="zh-CN" sz="1200" dirty="0">
                <a:latin typeface="+mn-lt"/>
                <a:ea typeface="+mn-ea"/>
                <a:cs typeface="+mn-ea"/>
                <a:sym typeface="+mn-lt"/>
              </a:rPr>
              <a:t>Docker </a:t>
            </a:r>
            <a:r>
              <a:rPr lang="zh-CN" altLang="en-US" sz="1200" dirty="0">
                <a:latin typeface="+mn-lt"/>
                <a:ea typeface="+mn-ea"/>
                <a:cs typeface="+mn-ea"/>
                <a:sym typeface="+mn-lt"/>
              </a:rPr>
              <a:t>镜像管理、</a:t>
            </a:r>
            <a:r>
              <a:rPr lang="en-US" altLang="zh-CN" sz="1200" dirty="0" err="1">
                <a:latin typeface="+mn-lt"/>
                <a:ea typeface="+mn-ea"/>
                <a:cs typeface="+mn-ea"/>
                <a:sym typeface="+mn-lt"/>
              </a:rPr>
              <a:t>Istio</a:t>
            </a:r>
            <a:r>
              <a:rPr lang="zh-CN" altLang="en-US" sz="1200" dirty="0">
                <a:latin typeface="+mn-lt"/>
                <a:ea typeface="+mn-ea"/>
                <a:cs typeface="+mn-ea"/>
                <a:sym typeface="+mn-lt"/>
              </a:rPr>
              <a:t>服务治理、自动化</a:t>
            </a:r>
            <a:r>
              <a:rPr lang="en-US" altLang="zh-CN" sz="1200" dirty="0">
                <a:latin typeface="+mn-lt"/>
                <a:ea typeface="+mn-ea"/>
                <a:cs typeface="+mn-ea"/>
                <a:sym typeface="+mn-lt"/>
              </a:rPr>
              <a:t>DevOps</a:t>
            </a:r>
            <a:r>
              <a:rPr lang="zh-CN" altLang="en-US" sz="1200" dirty="0">
                <a:latin typeface="+mn-lt"/>
                <a:ea typeface="+mn-ea"/>
                <a:cs typeface="+mn-ea"/>
                <a:sym typeface="+mn-lt"/>
              </a:rPr>
              <a:t>以及全套监控运维体系的企业级服务。</a:t>
            </a:r>
            <a:endParaRPr lang="en-US" altLang="zh-CN" sz="1200" dirty="0">
              <a:latin typeface="+mn-lt"/>
              <a:ea typeface="+mn-ea"/>
              <a:cs typeface="+mn-ea"/>
              <a:sym typeface="+mn-lt"/>
            </a:endParaRPr>
          </a:p>
        </p:txBody>
      </p:sp>
      <p:grpSp>
        <p:nvGrpSpPr>
          <p:cNvPr id="38" name="组合 37"/>
          <p:cNvGrpSpPr/>
          <p:nvPr/>
        </p:nvGrpSpPr>
        <p:grpSpPr>
          <a:xfrm>
            <a:off x="1149313" y="2051061"/>
            <a:ext cx="6698248" cy="2379160"/>
            <a:chOff x="1499167" y="2734748"/>
            <a:chExt cx="8930996" cy="3172213"/>
          </a:xfrm>
        </p:grpSpPr>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167" y="3824651"/>
              <a:ext cx="841998" cy="841998"/>
            </a:xfrm>
            <a:prstGeom prst="rect">
              <a:avLst/>
            </a:prstGeom>
          </p:spPr>
        </p:pic>
        <p:sp>
          <p:nvSpPr>
            <p:cNvPr id="31" name="左大括号 30"/>
            <p:cNvSpPr/>
            <p:nvPr/>
          </p:nvSpPr>
          <p:spPr>
            <a:xfrm>
              <a:off x="2695154" y="3221876"/>
              <a:ext cx="368752" cy="1950428"/>
            </a:xfrm>
            <a:prstGeom prst="leftBrace">
              <a:avLst>
                <a:gd name="adj1" fmla="val 130484"/>
                <a:gd name="adj2" fmla="val 49339"/>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a:p>
          </p:txBody>
        </p:sp>
        <p:grpSp>
          <p:nvGrpSpPr>
            <p:cNvPr id="37" name="组合 36"/>
            <p:cNvGrpSpPr/>
            <p:nvPr/>
          </p:nvGrpSpPr>
          <p:grpSpPr>
            <a:xfrm>
              <a:off x="3349890" y="2734748"/>
              <a:ext cx="7080273" cy="3172213"/>
              <a:chOff x="3349890" y="2734748"/>
              <a:chExt cx="7080273" cy="3172213"/>
            </a:xfrm>
          </p:grpSpPr>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839" y="4698508"/>
                <a:ext cx="846351" cy="85269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9890" y="2909674"/>
                <a:ext cx="1481718" cy="1270044"/>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7110" y="3069578"/>
                <a:ext cx="890441" cy="927235"/>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73627" y="3190209"/>
                <a:ext cx="1395002" cy="708973"/>
              </a:xfrm>
              <a:prstGeom prst="rect">
                <a:avLst/>
              </a:prstGeom>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90301" y="2734748"/>
                <a:ext cx="1539862" cy="1539863"/>
              </a:xfrm>
              <a:prstGeom prst="rect">
                <a:avLst/>
              </a:prstGeom>
            </p:spPr>
          </p:pic>
          <p:pic>
            <p:nvPicPr>
              <p:cNvPr id="16" name="图片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03108" y="3075401"/>
                <a:ext cx="1025017" cy="863172"/>
              </a:xfrm>
              <a:prstGeom prst="rect">
                <a:avLst/>
              </a:prstGeom>
            </p:spPr>
          </p:pic>
          <p:pic>
            <p:nvPicPr>
              <p:cNvPr id="17" name="图片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90640" y="2830606"/>
                <a:ext cx="755385" cy="1133079"/>
              </a:xfrm>
              <a:prstGeom prst="rect">
                <a:avLst/>
              </a:prstGeom>
            </p:spPr>
          </p:pic>
          <p:pic>
            <p:nvPicPr>
              <p:cNvPr id="19" name="图片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60100" y="4693151"/>
                <a:ext cx="841998" cy="841998"/>
              </a:xfrm>
              <a:prstGeom prst="rect">
                <a:avLst/>
              </a:prstGeom>
            </p:spPr>
          </p:pic>
          <p:pic>
            <p:nvPicPr>
              <p:cNvPr id="20" name="图片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44646" y="4715678"/>
                <a:ext cx="841998" cy="841998"/>
              </a:xfrm>
              <a:prstGeom prst="rect">
                <a:avLst/>
              </a:prstGeom>
            </p:spPr>
          </p:pic>
          <p:pic>
            <p:nvPicPr>
              <p:cNvPr id="22" name="图片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49890" y="4709201"/>
                <a:ext cx="841998" cy="841998"/>
              </a:xfrm>
              <a:prstGeom prst="rect">
                <a:avLst/>
              </a:prstGeom>
            </p:spPr>
          </p:pic>
          <p:pic>
            <p:nvPicPr>
              <p:cNvPr id="25" name="图片 2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19960" y="4693151"/>
                <a:ext cx="841998" cy="841998"/>
              </a:xfrm>
              <a:prstGeom prst="rect">
                <a:avLst/>
              </a:prstGeom>
            </p:spPr>
          </p:pic>
          <p:pic>
            <p:nvPicPr>
              <p:cNvPr id="26" name="图片 2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90030" y="4693151"/>
                <a:ext cx="841998" cy="841998"/>
              </a:xfrm>
              <a:prstGeom prst="rect">
                <a:avLst/>
              </a:prstGeom>
            </p:spPr>
          </p:pic>
          <p:sp>
            <p:nvSpPr>
              <p:cNvPr id="30" name="文本框 42"/>
              <p:cNvSpPr txBox="1">
                <a:spLocks noChangeArrowheads="1"/>
              </p:cNvSpPr>
              <p:nvPr/>
            </p:nvSpPr>
            <p:spPr bwMode="auto">
              <a:xfrm>
                <a:off x="5243279" y="5535149"/>
                <a:ext cx="997743" cy="37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en-US" altLang="zh-CN" sz="900" dirty="0">
                    <a:latin typeface="+mn-lt"/>
                    <a:ea typeface="+mn-ea"/>
                    <a:cs typeface="+mn-ea"/>
                    <a:sym typeface="+mn-lt"/>
                  </a:rPr>
                  <a:t>IaaS </a:t>
                </a:r>
                <a:r>
                  <a:rPr lang="zh-CN" altLang="en-US" sz="900" dirty="0">
                    <a:latin typeface="+mn-lt"/>
                    <a:ea typeface="+mn-ea"/>
                    <a:cs typeface="+mn-ea"/>
                    <a:sym typeface="+mn-lt"/>
                  </a:rPr>
                  <a:t>云服务</a:t>
                </a:r>
              </a:p>
            </p:txBody>
          </p:sp>
          <p:sp>
            <p:nvSpPr>
              <p:cNvPr id="32" name="servers-interface-symbol_36043"/>
              <p:cNvSpPr>
                <a:spLocks noChangeAspect="1"/>
              </p:cNvSpPr>
              <p:nvPr/>
            </p:nvSpPr>
            <p:spPr bwMode="auto">
              <a:xfrm>
                <a:off x="9097121" y="4755251"/>
                <a:ext cx="1035765" cy="703000"/>
              </a:xfrm>
              <a:custGeom>
                <a:avLst/>
                <a:gdLst>
                  <a:gd name="connsiteX0" fmla="*/ 245412 w 584830"/>
                  <a:gd name="connsiteY0" fmla="*/ 239453 h 396939"/>
                  <a:gd name="connsiteX1" fmla="*/ 239878 w 584830"/>
                  <a:gd name="connsiteY1" fmla="*/ 244979 h 396939"/>
                  <a:gd name="connsiteX2" fmla="*/ 239878 w 584830"/>
                  <a:gd name="connsiteY2" fmla="*/ 256031 h 396939"/>
                  <a:gd name="connsiteX3" fmla="*/ 245412 w 584830"/>
                  <a:gd name="connsiteY3" fmla="*/ 261556 h 396939"/>
                  <a:gd name="connsiteX4" fmla="*/ 344109 w 584830"/>
                  <a:gd name="connsiteY4" fmla="*/ 261556 h 396939"/>
                  <a:gd name="connsiteX5" fmla="*/ 349643 w 584830"/>
                  <a:gd name="connsiteY5" fmla="*/ 256031 h 396939"/>
                  <a:gd name="connsiteX6" fmla="*/ 349643 w 584830"/>
                  <a:gd name="connsiteY6" fmla="*/ 244979 h 396939"/>
                  <a:gd name="connsiteX7" fmla="*/ 344109 w 584830"/>
                  <a:gd name="connsiteY7" fmla="*/ 239453 h 396939"/>
                  <a:gd name="connsiteX8" fmla="*/ 535025 w 584830"/>
                  <a:gd name="connsiteY8" fmla="*/ 233927 h 396939"/>
                  <a:gd name="connsiteX9" fmla="*/ 440026 w 584830"/>
                  <a:gd name="connsiteY9" fmla="*/ 237611 h 396939"/>
                  <a:gd name="connsiteX10" fmla="*/ 434492 w 584830"/>
                  <a:gd name="connsiteY10" fmla="*/ 243137 h 396939"/>
                  <a:gd name="connsiteX11" fmla="*/ 435415 w 584830"/>
                  <a:gd name="connsiteY11" fmla="*/ 253268 h 396939"/>
                  <a:gd name="connsiteX12" fmla="*/ 440949 w 584830"/>
                  <a:gd name="connsiteY12" fmla="*/ 258793 h 396939"/>
                  <a:gd name="connsiteX13" fmla="*/ 535947 w 584830"/>
                  <a:gd name="connsiteY13" fmla="*/ 255110 h 396939"/>
                  <a:gd name="connsiteX14" fmla="*/ 540559 w 584830"/>
                  <a:gd name="connsiteY14" fmla="*/ 249584 h 396939"/>
                  <a:gd name="connsiteX15" fmla="*/ 540559 w 584830"/>
                  <a:gd name="connsiteY15" fmla="*/ 239453 h 396939"/>
                  <a:gd name="connsiteX16" fmla="*/ 535025 w 584830"/>
                  <a:gd name="connsiteY16" fmla="*/ 233927 h 396939"/>
                  <a:gd name="connsiteX17" fmla="*/ 49805 w 584830"/>
                  <a:gd name="connsiteY17" fmla="*/ 233927 h 396939"/>
                  <a:gd name="connsiteX18" fmla="*/ 44271 w 584830"/>
                  <a:gd name="connsiteY18" fmla="*/ 239453 h 396939"/>
                  <a:gd name="connsiteX19" fmla="*/ 44271 w 584830"/>
                  <a:gd name="connsiteY19" fmla="*/ 249584 h 396939"/>
                  <a:gd name="connsiteX20" fmla="*/ 48883 w 584830"/>
                  <a:gd name="connsiteY20" fmla="*/ 255110 h 396939"/>
                  <a:gd name="connsiteX21" fmla="*/ 144804 w 584830"/>
                  <a:gd name="connsiteY21" fmla="*/ 258793 h 396939"/>
                  <a:gd name="connsiteX22" fmla="*/ 150338 w 584830"/>
                  <a:gd name="connsiteY22" fmla="*/ 253268 h 396939"/>
                  <a:gd name="connsiteX23" fmla="*/ 150338 w 584830"/>
                  <a:gd name="connsiteY23" fmla="*/ 243137 h 396939"/>
                  <a:gd name="connsiteX24" fmla="*/ 145726 w 584830"/>
                  <a:gd name="connsiteY24" fmla="*/ 237611 h 396939"/>
                  <a:gd name="connsiteX25" fmla="*/ 244490 w 584830"/>
                  <a:gd name="connsiteY25" fmla="*/ 180511 h 396939"/>
                  <a:gd name="connsiteX26" fmla="*/ 238956 w 584830"/>
                  <a:gd name="connsiteY26" fmla="*/ 186037 h 396939"/>
                  <a:gd name="connsiteX27" fmla="*/ 238956 w 584830"/>
                  <a:gd name="connsiteY27" fmla="*/ 197088 h 396939"/>
                  <a:gd name="connsiteX28" fmla="*/ 244490 w 584830"/>
                  <a:gd name="connsiteY28" fmla="*/ 202614 h 396939"/>
                  <a:gd name="connsiteX29" fmla="*/ 343187 w 584830"/>
                  <a:gd name="connsiteY29" fmla="*/ 202614 h 396939"/>
                  <a:gd name="connsiteX30" fmla="*/ 348721 w 584830"/>
                  <a:gd name="connsiteY30" fmla="*/ 197088 h 396939"/>
                  <a:gd name="connsiteX31" fmla="*/ 348721 w 584830"/>
                  <a:gd name="connsiteY31" fmla="*/ 186037 h 396939"/>
                  <a:gd name="connsiteX32" fmla="*/ 343187 w 584830"/>
                  <a:gd name="connsiteY32" fmla="*/ 180511 h 396939"/>
                  <a:gd name="connsiteX33" fmla="*/ 440949 w 584830"/>
                  <a:gd name="connsiteY33" fmla="*/ 178669 h 396939"/>
                  <a:gd name="connsiteX34" fmla="*/ 436337 w 584830"/>
                  <a:gd name="connsiteY34" fmla="*/ 184195 h 396939"/>
                  <a:gd name="connsiteX35" fmla="*/ 436337 w 584830"/>
                  <a:gd name="connsiteY35" fmla="*/ 195246 h 396939"/>
                  <a:gd name="connsiteX36" fmla="*/ 440949 w 584830"/>
                  <a:gd name="connsiteY36" fmla="*/ 199851 h 396939"/>
                  <a:gd name="connsiteX37" fmla="*/ 536870 w 584830"/>
                  <a:gd name="connsiteY37" fmla="*/ 199851 h 396939"/>
                  <a:gd name="connsiteX38" fmla="*/ 541481 w 584830"/>
                  <a:gd name="connsiteY38" fmla="*/ 195246 h 396939"/>
                  <a:gd name="connsiteX39" fmla="*/ 541481 w 584830"/>
                  <a:gd name="connsiteY39" fmla="*/ 184195 h 396939"/>
                  <a:gd name="connsiteX40" fmla="*/ 536870 w 584830"/>
                  <a:gd name="connsiteY40" fmla="*/ 178669 h 396939"/>
                  <a:gd name="connsiteX41" fmla="*/ 47961 w 584830"/>
                  <a:gd name="connsiteY41" fmla="*/ 178669 h 396939"/>
                  <a:gd name="connsiteX42" fmla="*/ 43349 w 584830"/>
                  <a:gd name="connsiteY42" fmla="*/ 184195 h 396939"/>
                  <a:gd name="connsiteX43" fmla="*/ 43349 w 584830"/>
                  <a:gd name="connsiteY43" fmla="*/ 195246 h 396939"/>
                  <a:gd name="connsiteX44" fmla="*/ 47961 w 584830"/>
                  <a:gd name="connsiteY44" fmla="*/ 199851 h 396939"/>
                  <a:gd name="connsiteX45" fmla="*/ 143882 w 584830"/>
                  <a:gd name="connsiteY45" fmla="*/ 199851 h 396939"/>
                  <a:gd name="connsiteX46" fmla="*/ 149415 w 584830"/>
                  <a:gd name="connsiteY46" fmla="*/ 195246 h 396939"/>
                  <a:gd name="connsiteX47" fmla="*/ 149415 w 584830"/>
                  <a:gd name="connsiteY47" fmla="*/ 184195 h 396939"/>
                  <a:gd name="connsiteX48" fmla="*/ 143882 w 584830"/>
                  <a:gd name="connsiteY48" fmla="*/ 178669 h 396939"/>
                  <a:gd name="connsiteX49" fmla="*/ 245412 w 584830"/>
                  <a:gd name="connsiteY49" fmla="*/ 122490 h 396939"/>
                  <a:gd name="connsiteX50" fmla="*/ 239878 w 584830"/>
                  <a:gd name="connsiteY50" fmla="*/ 128015 h 396939"/>
                  <a:gd name="connsiteX51" fmla="*/ 239878 w 584830"/>
                  <a:gd name="connsiteY51" fmla="*/ 139067 h 396939"/>
                  <a:gd name="connsiteX52" fmla="*/ 245412 w 584830"/>
                  <a:gd name="connsiteY52" fmla="*/ 144593 h 396939"/>
                  <a:gd name="connsiteX53" fmla="*/ 344109 w 584830"/>
                  <a:gd name="connsiteY53" fmla="*/ 144593 h 396939"/>
                  <a:gd name="connsiteX54" fmla="*/ 349643 w 584830"/>
                  <a:gd name="connsiteY54" fmla="*/ 139067 h 396939"/>
                  <a:gd name="connsiteX55" fmla="*/ 349643 w 584830"/>
                  <a:gd name="connsiteY55" fmla="*/ 128015 h 396939"/>
                  <a:gd name="connsiteX56" fmla="*/ 344109 w 584830"/>
                  <a:gd name="connsiteY56" fmla="*/ 122490 h 396939"/>
                  <a:gd name="connsiteX57" fmla="*/ 440949 w 584830"/>
                  <a:gd name="connsiteY57" fmla="*/ 121569 h 396939"/>
                  <a:gd name="connsiteX58" fmla="*/ 435415 w 584830"/>
                  <a:gd name="connsiteY58" fmla="*/ 126173 h 396939"/>
                  <a:gd name="connsiteX59" fmla="*/ 435415 w 584830"/>
                  <a:gd name="connsiteY59" fmla="*/ 137225 h 396939"/>
                  <a:gd name="connsiteX60" fmla="*/ 440026 w 584830"/>
                  <a:gd name="connsiteY60" fmla="*/ 142751 h 396939"/>
                  <a:gd name="connsiteX61" fmla="*/ 535947 w 584830"/>
                  <a:gd name="connsiteY61" fmla="*/ 144593 h 396939"/>
                  <a:gd name="connsiteX62" fmla="*/ 541481 w 584830"/>
                  <a:gd name="connsiteY62" fmla="*/ 139988 h 396939"/>
                  <a:gd name="connsiteX63" fmla="*/ 541481 w 584830"/>
                  <a:gd name="connsiteY63" fmla="*/ 128936 h 396939"/>
                  <a:gd name="connsiteX64" fmla="*/ 536870 w 584830"/>
                  <a:gd name="connsiteY64" fmla="*/ 123411 h 396939"/>
                  <a:gd name="connsiteX65" fmla="*/ 143882 w 584830"/>
                  <a:gd name="connsiteY65" fmla="*/ 121569 h 396939"/>
                  <a:gd name="connsiteX66" fmla="*/ 48883 w 584830"/>
                  <a:gd name="connsiteY66" fmla="*/ 123411 h 396939"/>
                  <a:gd name="connsiteX67" fmla="*/ 43349 w 584830"/>
                  <a:gd name="connsiteY67" fmla="*/ 128936 h 396939"/>
                  <a:gd name="connsiteX68" fmla="*/ 44271 w 584830"/>
                  <a:gd name="connsiteY68" fmla="*/ 139988 h 396939"/>
                  <a:gd name="connsiteX69" fmla="*/ 48883 w 584830"/>
                  <a:gd name="connsiteY69" fmla="*/ 144593 h 396939"/>
                  <a:gd name="connsiteX70" fmla="*/ 144804 w 584830"/>
                  <a:gd name="connsiteY70" fmla="*/ 142751 h 396939"/>
                  <a:gd name="connsiteX71" fmla="*/ 149415 w 584830"/>
                  <a:gd name="connsiteY71" fmla="*/ 137225 h 396939"/>
                  <a:gd name="connsiteX72" fmla="*/ 149415 w 584830"/>
                  <a:gd name="connsiteY72" fmla="*/ 126173 h 396939"/>
                  <a:gd name="connsiteX73" fmla="*/ 143882 w 584830"/>
                  <a:gd name="connsiteY73" fmla="*/ 121569 h 396939"/>
                  <a:gd name="connsiteX74" fmla="*/ 245412 w 584830"/>
                  <a:gd name="connsiteY74" fmla="*/ 66310 h 396939"/>
                  <a:gd name="connsiteX75" fmla="*/ 239878 w 584830"/>
                  <a:gd name="connsiteY75" fmla="*/ 70915 h 396939"/>
                  <a:gd name="connsiteX76" fmla="*/ 239878 w 584830"/>
                  <a:gd name="connsiteY76" fmla="*/ 82888 h 396939"/>
                  <a:gd name="connsiteX77" fmla="*/ 245412 w 584830"/>
                  <a:gd name="connsiteY77" fmla="*/ 87493 h 396939"/>
                  <a:gd name="connsiteX78" fmla="*/ 344109 w 584830"/>
                  <a:gd name="connsiteY78" fmla="*/ 87493 h 396939"/>
                  <a:gd name="connsiteX79" fmla="*/ 349643 w 584830"/>
                  <a:gd name="connsiteY79" fmla="*/ 82888 h 396939"/>
                  <a:gd name="connsiteX80" fmla="*/ 349643 w 584830"/>
                  <a:gd name="connsiteY80" fmla="*/ 70915 h 396939"/>
                  <a:gd name="connsiteX81" fmla="*/ 344109 w 584830"/>
                  <a:gd name="connsiteY81" fmla="*/ 66310 h 396939"/>
                  <a:gd name="connsiteX82" fmla="*/ 441871 w 584830"/>
                  <a:gd name="connsiteY82" fmla="*/ 65389 h 396939"/>
                  <a:gd name="connsiteX83" fmla="*/ 436337 w 584830"/>
                  <a:gd name="connsiteY83" fmla="*/ 69994 h 396939"/>
                  <a:gd name="connsiteX84" fmla="*/ 435415 w 584830"/>
                  <a:gd name="connsiteY84" fmla="*/ 80125 h 396939"/>
                  <a:gd name="connsiteX85" fmla="*/ 440949 w 584830"/>
                  <a:gd name="connsiteY85" fmla="*/ 85651 h 396939"/>
                  <a:gd name="connsiteX86" fmla="*/ 535947 w 584830"/>
                  <a:gd name="connsiteY86" fmla="*/ 93018 h 396939"/>
                  <a:gd name="connsiteX87" fmla="*/ 541481 w 584830"/>
                  <a:gd name="connsiteY87" fmla="*/ 88414 h 396939"/>
                  <a:gd name="connsiteX88" fmla="*/ 542404 w 584830"/>
                  <a:gd name="connsiteY88" fmla="*/ 77362 h 396939"/>
                  <a:gd name="connsiteX89" fmla="*/ 536870 w 584830"/>
                  <a:gd name="connsiteY89" fmla="*/ 71836 h 396939"/>
                  <a:gd name="connsiteX90" fmla="*/ 142959 w 584830"/>
                  <a:gd name="connsiteY90" fmla="*/ 65389 h 396939"/>
                  <a:gd name="connsiteX91" fmla="*/ 47961 w 584830"/>
                  <a:gd name="connsiteY91" fmla="*/ 71836 h 396939"/>
                  <a:gd name="connsiteX92" fmla="*/ 43349 w 584830"/>
                  <a:gd name="connsiteY92" fmla="*/ 77362 h 396939"/>
                  <a:gd name="connsiteX93" fmla="*/ 43349 w 584830"/>
                  <a:gd name="connsiteY93" fmla="*/ 88414 h 396939"/>
                  <a:gd name="connsiteX94" fmla="*/ 48883 w 584830"/>
                  <a:gd name="connsiteY94" fmla="*/ 93018 h 396939"/>
                  <a:gd name="connsiteX95" fmla="*/ 144804 w 584830"/>
                  <a:gd name="connsiteY95" fmla="*/ 85651 h 396939"/>
                  <a:gd name="connsiteX96" fmla="*/ 149415 w 584830"/>
                  <a:gd name="connsiteY96" fmla="*/ 80125 h 396939"/>
                  <a:gd name="connsiteX97" fmla="*/ 148493 w 584830"/>
                  <a:gd name="connsiteY97" fmla="*/ 69994 h 396939"/>
                  <a:gd name="connsiteX98" fmla="*/ 142959 w 584830"/>
                  <a:gd name="connsiteY98" fmla="*/ 65389 h 396939"/>
                  <a:gd name="connsiteX99" fmla="*/ 395755 w 584830"/>
                  <a:gd name="connsiteY99" fmla="*/ 0 h 396939"/>
                  <a:gd name="connsiteX100" fmla="*/ 584830 w 584830"/>
                  <a:gd name="connsiteY100" fmla="*/ 20262 h 396939"/>
                  <a:gd name="connsiteX101" fmla="*/ 584830 w 584830"/>
                  <a:gd name="connsiteY101" fmla="*/ 26708 h 396939"/>
                  <a:gd name="connsiteX102" fmla="*/ 584830 w 584830"/>
                  <a:gd name="connsiteY102" fmla="*/ 382204 h 396939"/>
                  <a:gd name="connsiteX103" fmla="*/ 584830 w 584830"/>
                  <a:gd name="connsiteY103" fmla="*/ 384046 h 396939"/>
                  <a:gd name="connsiteX104" fmla="*/ 396677 w 584830"/>
                  <a:gd name="connsiteY104" fmla="*/ 396939 h 396939"/>
                  <a:gd name="connsiteX105" fmla="*/ 396677 w 584830"/>
                  <a:gd name="connsiteY105" fmla="*/ 396018 h 396939"/>
                  <a:gd name="connsiteX106" fmla="*/ 395755 w 584830"/>
                  <a:gd name="connsiteY106" fmla="*/ 396939 h 396939"/>
                  <a:gd name="connsiteX107" fmla="*/ 202982 w 584830"/>
                  <a:gd name="connsiteY107" fmla="*/ 0 h 396939"/>
                  <a:gd name="connsiteX108" fmla="*/ 221430 w 584830"/>
                  <a:gd name="connsiteY108" fmla="*/ 0 h 396939"/>
                  <a:gd name="connsiteX109" fmla="*/ 383772 w 584830"/>
                  <a:gd name="connsiteY109" fmla="*/ 0 h 396939"/>
                  <a:gd name="connsiteX110" fmla="*/ 383772 w 584830"/>
                  <a:gd name="connsiteY110" fmla="*/ 2763 h 396939"/>
                  <a:gd name="connsiteX111" fmla="*/ 383772 w 584830"/>
                  <a:gd name="connsiteY111" fmla="*/ 40523 h 396939"/>
                  <a:gd name="connsiteX112" fmla="*/ 383772 w 584830"/>
                  <a:gd name="connsiteY112" fmla="*/ 45128 h 396939"/>
                  <a:gd name="connsiteX113" fmla="*/ 383772 w 584830"/>
                  <a:gd name="connsiteY113" fmla="*/ 350891 h 396939"/>
                  <a:gd name="connsiteX114" fmla="*/ 383772 w 584830"/>
                  <a:gd name="connsiteY114" fmla="*/ 374836 h 396939"/>
                  <a:gd name="connsiteX115" fmla="*/ 383772 w 584830"/>
                  <a:gd name="connsiteY115" fmla="*/ 375757 h 396939"/>
                  <a:gd name="connsiteX116" fmla="*/ 383772 w 584830"/>
                  <a:gd name="connsiteY116" fmla="*/ 396939 h 396939"/>
                  <a:gd name="connsiteX117" fmla="*/ 365324 w 584830"/>
                  <a:gd name="connsiteY117" fmla="*/ 396939 h 396939"/>
                  <a:gd name="connsiteX118" fmla="*/ 202982 w 584830"/>
                  <a:gd name="connsiteY118" fmla="*/ 396939 h 396939"/>
                  <a:gd name="connsiteX119" fmla="*/ 202982 w 584830"/>
                  <a:gd name="connsiteY119" fmla="*/ 393255 h 396939"/>
                  <a:gd name="connsiteX120" fmla="*/ 202982 w 584830"/>
                  <a:gd name="connsiteY120" fmla="*/ 45128 h 396939"/>
                  <a:gd name="connsiteX121" fmla="*/ 189075 w 584830"/>
                  <a:gd name="connsiteY121" fmla="*/ 0 h 396939"/>
                  <a:gd name="connsiteX122" fmla="*/ 189075 w 584830"/>
                  <a:gd name="connsiteY122" fmla="*/ 396018 h 396939"/>
                  <a:gd name="connsiteX123" fmla="*/ 189075 w 584830"/>
                  <a:gd name="connsiteY123" fmla="*/ 396939 h 396939"/>
                  <a:gd name="connsiteX124" fmla="*/ 0 w 584830"/>
                  <a:gd name="connsiteY124" fmla="*/ 384046 h 396939"/>
                  <a:gd name="connsiteX125" fmla="*/ 0 w 584830"/>
                  <a:gd name="connsiteY125" fmla="*/ 382204 h 396939"/>
                  <a:gd name="connsiteX126" fmla="*/ 0 w 584830"/>
                  <a:gd name="connsiteY126" fmla="*/ 26708 h 396939"/>
                  <a:gd name="connsiteX127" fmla="*/ 0 w 584830"/>
                  <a:gd name="connsiteY127" fmla="*/ 20262 h 3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584830" h="396939">
                    <a:moveTo>
                      <a:pt x="245412" y="239453"/>
                    </a:moveTo>
                    <a:cubicBezTo>
                      <a:pt x="242645" y="239453"/>
                      <a:pt x="239878" y="242216"/>
                      <a:pt x="239878" y="244979"/>
                    </a:cubicBezTo>
                    <a:lnTo>
                      <a:pt x="239878" y="256031"/>
                    </a:lnTo>
                    <a:cubicBezTo>
                      <a:pt x="239878" y="259714"/>
                      <a:pt x="242645" y="261556"/>
                      <a:pt x="245412" y="261556"/>
                    </a:cubicBezTo>
                    <a:lnTo>
                      <a:pt x="344109" y="261556"/>
                    </a:lnTo>
                    <a:cubicBezTo>
                      <a:pt x="347799" y="261556"/>
                      <a:pt x="349643" y="259714"/>
                      <a:pt x="349643" y="256031"/>
                    </a:cubicBezTo>
                    <a:lnTo>
                      <a:pt x="349643" y="244979"/>
                    </a:lnTo>
                    <a:cubicBezTo>
                      <a:pt x="349643" y="242216"/>
                      <a:pt x="346876" y="239453"/>
                      <a:pt x="344109" y="239453"/>
                    </a:cubicBezTo>
                    <a:close/>
                    <a:moveTo>
                      <a:pt x="535025" y="233927"/>
                    </a:moveTo>
                    <a:lnTo>
                      <a:pt x="440026" y="237611"/>
                    </a:lnTo>
                    <a:cubicBezTo>
                      <a:pt x="437259" y="237611"/>
                      <a:pt x="434492" y="240374"/>
                      <a:pt x="434492" y="243137"/>
                    </a:cubicBezTo>
                    <a:lnTo>
                      <a:pt x="435415" y="253268"/>
                    </a:lnTo>
                    <a:cubicBezTo>
                      <a:pt x="435415" y="256031"/>
                      <a:pt x="437259" y="258793"/>
                      <a:pt x="440949" y="258793"/>
                    </a:cubicBezTo>
                    <a:lnTo>
                      <a:pt x="535947" y="255110"/>
                    </a:lnTo>
                    <a:cubicBezTo>
                      <a:pt x="538714" y="255110"/>
                      <a:pt x="541481" y="252347"/>
                      <a:pt x="540559" y="249584"/>
                    </a:cubicBezTo>
                    <a:lnTo>
                      <a:pt x="540559" y="239453"/>
                    </a:lnTo>
                    <a:cubicBezTo>
                      <a:pt x="540559" y="236690"/>
                      <a:pt x="537792" y="233927"/>
                      <a:pt x="535025" y="233927"/>
                    </a:cubicBezTo>
                    <a:close/>
                    <a:moveTo>
                      <a:pt x="49805" y="233927"/>
                    </a:moveTo>
                    <a:cubicBezTo>
                      <a:pt x="47038" y="233927"/>
                      <a:pt x="44271" y="236690"/>
                      <a:pt x="44271" y="239453"/>
                    </a:cubicBezTo>
                    <a:lnTo>
                      <a:pt x="44271" y="249584"/>
                    </a:lnTo>
                    <a:cubicBezTo>
                      <a:pt x="44271" y="252347"/>
                      <a:pt x="46116" y="255110"/>
                      <a:pt x="48883" y="255110"/>
                    </a:cubicBezTo>
                    <a:lnTo>
                      <a:pt x="144804" y="258793"/>
                    </a:lnTo>
                    <a:cubicBezTo>
                      <a:pt x="147571" y="258793"/>
                      <a:pt x="149415" y="256031"/>
                      <a:pt x="150338" y="253268"/>
                    </a:cubicBezTo>
                    <a:lnTo>
                      <a:pt x="150338" y="243137"/>
                    </a:lnTo>
                    <a:cubicBezTo>
                      <a:pt x="150338" y="240374"/>
                      <a:pt x="148493" y="237611"/>
                      <a:pt x="145726" y="237611"/>
                    </a:cubicBezTo>
                    <a:close/>
                    <a:moveTo>
                      <a:pt x="244490" y="180511"/>
                    </a:moveTo>
                    <a:cubicBezTo>
                      <a:pt x="240800" y="180511"/>
                      <a:pt x="238956" y="183274"/>
                      <a:pt x="238956" y="186037"/>
                    </a:cubicBezTo>
                    <a:lnTo>
                      <a:pt x="238956" y="197088"/>
                    </a:lnTo>
                    <a:cubicBezTo>
                      <a:pt x="238956" y="200772"/>
                      <a:pt x="240800" y="202614"/>
                      <a:pt x="244490" y="202614"/>
                    </a:cubicBezTo>
                    <a:lnTo>
                      <a:pt x="343187" y="202614"/>
                    </a:lnTo>
                    <a:cubicBezTo>
                      <a:pt x="345954" y="202614"/>
                      <a:pt x="348721" y="200772"/>
                      <a:pt x="348721" y="197088"/>
                    </a:cubicBezTo>
                    <a:lnTo>
                      <a:pt x="348721" y="186037"/>
                    </a:lnTo>
                    <a:cubicBezTo>
                      <a:pt x="348721" y="183274"/>
                      <a:pt x="345954" y="180511"/>
                      <a:pt x="343187" y="180511"/>
                    </a:cubicBezTo>
                    <a:close/>
                    <a:moveTo>
                      <a:pt x="440949" y="178669"/>
                    </a:moveTo>
                    <a:cubicBezTo>
                      <a:pt x="438182" y="178669"/>
                      <a:pt x="436337" y="181432"/>
                      <a:pt x="436337" y="184195"/>
                    </a:cubicBezTo>
                    <a:lnTo>
                      <a:pt x="436337" y="195246"/>
                    </a:lnTo>
                    <a:cubicBezTo>
                      <a:pt x="436337" y="198009"/>
                      <a:pt x="438182" y="199851"/>
                      <a:pt x="440949" y="199851"/>
                    </a:cubicBezTo>
                    <a:lnTo>
                      <a:pt x="536870" y="199851"/>
                    </a:lnTo>
                    <a:cubicBezTo>
                      <a:pt x="539637" y="199851"/>
                      <a:pt x="541481" y="198009"/>
                      <a:pt x="541481" y="195246"/>
                    </a:cubicBezTo>
                    <a:lnTo>
                      <a:pt x="541481" y="184195"/>
                    </a:lnTo>
                    <a:cubicBezTo>
                      <a:pt x="541481" y="181432"/>
                      <a:pt x="539637" y="178669"/>
                      <a:pt x="536870" y="178669"/>
                    </a:cubicBezTo>
                    <a:close/>
                    <a:moveTo>
                      <a:pt x="47961" y="178669"/>
                    </a:moveTo>
                    <a:cubicBezTo>
                      <a:pt x="45194" y="178669"/>
                      <a:pt x="43349" y="181432"/>
                      <a:pt x="43349" y="184195"/>
                    </a:cubicBezTo>
                    <a:lnTo>
                      <a:pt x="43349" y="195246"/>
                    </a:lnTo>
                    <a:cubicBezTo>
                      <a:pt x="43349" y="198009"/>
                      <a:pt x="45194" y="199851"/>
                      <a:pt x="47961" y="199851"/>
                    </a:cubicBezTo>
                    <a:lnTo>
                      <a:pt x="143882" y="199851"/>
                    </a:lnTo>
                    <a:cubicBezTo>
                      <a:pt x="146649" y="199851"/>
                      <a:pt x="149415" y="198009"/>
                      <a:pt x="149415" y="195246"/>
                    </a:cubicBezTo>
                    <a:lnTo>
                      <a:pt x="149415" y="184195"/>
                    </a:lnTo>
                    <a:cubicBezTo>
                      <a:pt x="149415" y="181432"/>
                      <a:pt x="146649" y="178669"/>
                      <a:pt x="143882" y="178669"/>
                    </a:cubicBezTo>
                    <a:close/>
                    <a:moveTo>
                      <a:pt x="245412" y="122490"/>
                    </a:moveTo>
                    <a:cubicBezTo>
                      <a:pt x="242645" y="122490"/>
                      <a:pt x="239878" y="124331"/>
                      <a:pt x="239878" y="128015"/>
                    </a:cubicBezTo>
                    <a:lnTo>
                      <a:pt x="239878" y="139067"/>
                    </a:lnTo>
                    <a:cubicBezTo>
                      <a:pt x="239878" y="141830"/>
                      <a:pt x="242645" y="144593"/>
                      <a:pt x="245412" y="144593"/>
                    </a:cubicBezTo>
                    <a:lnTo>
                      <a:pt x="344109" y="144593"/>
                    </a:lnTo>
                    <a:cubicBezTo>
                      <a:pt x="347799" y="144593"/>
                      <a:pt x="349643" y="141830"/>
                      <a:pt x="349643" y="139067"/>
                    </a:cubicBezTo>
                    <a:lnTo>
                      <a:pt x="349643" y="128015"/>
                    </a:lnTo>
                    <a:cubicBezTo>
                      <a:pt x="349643" y="124331"/>
                      <a:pt x="346876" y="122490"/>
                      <a:pt x="344109" y="122490"/>
                    </a:cubicBezTo>
                    <a:close/>
                    <a:moveTo>
                      <a:pt x="440949" y="121569"/>
                    </a:moveTo>
                    <a:cubicBezTo>
                      <a:pt x="438182" y="121569"/>
                      <a:pt x="435415" y="123411"/>
                      <a:pt x="435415" y="126173"/>
                    </a:cubicBezTo>
                    <a:lnTo>
                      <a:pt x="435415" y="137225"/>
                    </a:lnTo>
                    <a:cubicBezTo>
                      <a:pt x="435415" y="139988"/>
                      <a:pt x="437259" y="142751"/>
                      <a:pt x="440026" y="142751"/>
                    </a:cubicBezTo>
                    <a:lnTo>
                      <a:pt x="535947" y="144593"/>
                    </a:lnTo>
                    <a:cubicBezTo>
                      <a:pt x="538714" y="144593"/>
                      <a:pt x="541481" y="142751"/>
                      <a:pt x="541481" y="139988"/>
                    </a:cubicBezTo>
                    <a:lnTo>
                      <a:pt x="541481" y="128936"/>
                    </a:lnTo>
                    <a:cubicBezTo>
                      <a:pt x="541481" y="126173"/>
                      <a:pt x="539637" y="124331"/>
                      <a:pt x="536870" y="123411"/>
                    </a:cubicBezTo>
                    <a:close/>
                    <a:moveTo>
                      <a:pt x="143882" y="121569"/>
                    </a:moveTo>
                    <a:lnTo>
                      <a:pt x="48883" y="123411"/>
                    </a:lnTo>
                    <a:cubicBezTo>
                      <a:pt x="46116" y="124331"/>
                      <a:pt x="43349" y="126173"/>
                      <a:pt x="43349" y="128936"/>
                    </a:cubicBezTo>
                    <a:lnTo>
                      <a:pt x="44271" y="139988"/>
                    </a:lnTo>
                    <a:cubicBezTo>
                      <a:pt x="44271" y="142751"/>
                      <a:pt x="46116" y="144593"/>
                      <a:pt x="48883" y="144593"/>
                    </a:cubicBezTo>
                    <a:lnTo>
                      <a:pt x="144804" y="142751"/>
                    </a:lnTo>
                    <a:cubicBezTo>
                      <a:pt x="147571" y="142751"/>
                      <a:pt x="149415" y="139988"/>
                      <a:pt x="149415" y="137225"/>
                    </a:cubicBezTo>
                    <a:lnTo>
                      <a:pt x="149415" y="126173"/>
                    </a:lnTo>
                    <a:cubicBezTo>
                      <a:pt x="149415" y="123411"/>
                      <a:pt x="146649" y="121569"/>
                      <a:pt x="143882" y="121569"/>
                    </a:cubicBezTo>
                    <a:close/>
                    <a:moveTo>
                      <a:pt x="245412" y="66310"/>
                    </a:moveTo>
                    <a:cubicBezTo>
                      <a:pt x="242645" y="66310"/>
                      <a:pt x="239878" y="68152"/>
                      <a:pt x="239878" y="70915"/>
                    </a:cubicBezTo>
                    <a:lnTo>
                      <a:pt x="239878" y="82888"/>
                    </a:lnTo>
                    <a:cubicBezTo>
                      <a:pt x="239878" y="85651"/>
                      <a:pt x="242645" y="87493"/>
                      <a:pt x="245412" y="87493"/>
                    </a:cubicBezTo>
                    <a:lnTo>
                      <a:pt x="344109" y="87493"/>
                    </a:lnTo>
                    <a:cubicBezTo>
                      <a:pt x="347799" y="87493"/>
                      <a:pt x="349643" y="85651"/>
                      <a:pt x="349643" y="82888"/>
                    </a:cubicBezTo>
                    <a:lnTo>
                      <a:pt x="349643" y="70915"/>
                    </a:lnTo>
                    <a:cubicBezTo>
                      <a:pt x="349643" y="68152"/>
                      <a:pt x="346876" y="66310"/>
                      <a:pt x="344109" y="66310"/>
                    </a:cubicBezTo>
                    <a:close/>
                    <a:moveTo>
                      <a:pt x="441871" y="65389"/>
                    </a:moveTo>
                    <a:cubicBezTo>
                      <a:pt x="439104" y="64468"/>
                      <a:pt x="436337" y="67231"/>
                      <a:pt x="436337" y="69994"/>
                    </a:cubicBezTo>
                    <a:lnTo>
                      <a:pt x="435415" y="80125"/>
                    </a:lnTo>
                    <a:cubicBezTo>
                      <a:pt x="435415" y="83809"/>
                      <a:pt x="437259" y="85651"/>
                      <a:pt x="440949" y="85651"/>
                    </a:cubicBezTo>
                    <a:lnTo>
                      <a:pt x="535947" y="93018"/>
                    </a:lnTo>
                    <a:cubicBezTo>
                      <a:pt x="538714" y="93018"/>
                      <a:pt x="541481" y="91176"/>
                      <a:pt x="541481" y="88414"/>
                    </a:cubicBezTo>
                    <a:lnTo>
                      <a:pt x="542404" y="77362"/>
                    </a:lnTo>
                    <a:cubicBezTo>
                      <a:pt x="542404" y="74599"/>
                      <a:pt x="540559" y="71836"/>
                      <a:pt x="536870" y="71836"/>
                    </a:cubicBezTo>
                    <a:close/>
                    <a:moveTo>
                      <a:pt x="142959" y="65389"/>
                    </a:moveTo>
                    <a:lnTo>
                      <a:pt x="47961" y="71836"/>
                    </a:lnTo>
                    <a:cubicBezTo>
                      <a:pt x="45194" y="71836"/>
                      <a:pt x="42427" y="74599"/>
                      <a:pt x="43349" y="77362"/>
                    </a:cubicBezTo>
                    <a:lnTo>
                      <a:pt x="43349" y="88414"/>
                    </a:lnTo>
                    <a:cubicBezTo>
                      <a:pt x="44271" y="91176"/>
                      <a:pt x="46116" y="93018"/>
                      <a:pt x="48883" y="93018"/>
                    </a:cubicBezTo>
                    <a:lnTo>
                      <a:pt x="144804" y="85651"/>
                    </a:lnTo>
                    <a:cubicBezTo>
                      <a:pt x="147571" y="85651"/>
                      <a:pt x="149415" y="83809"/>
                      <a:pt x="149415" y="80125"/>
                    </a:cubicBezTo>
                    <a:lnTo>
                      <a:pt x="148493" y="69994"/>
                    </a:lnTo>
                    <a:cubicBezTo>
                      <a:pt x="148493" y="67231"/>
                      <a:pt x="145726" y="64468"/>
                      <a:pt x="142959" y="65389"/>
                    </a:cubicBezTo>
                    <a:close/>
                    <a:moveTo>
                      <a:pt x="395755" y="0"/>
                    </a:moveTo>
                    <a:lnTo>
                      <a:pt x="584830" y="20262"/>
                    </a:lnTo>
                    <a:lnTo>
                      <a:pt x="584830" y="26708"/>
                    </a:lnTo>
                    <a:lnTo>
                      <a:pt x="584830" y="382204"/>
                    </a:lnTo>
                    <a:lnTo>
                      <a:pt x="584830" y="384046"/>
                    </a:lnTo>
                    <a:lnTo>
                      <a:pt x="396677" y="396939"/>
                    </a:lnTo>
                    <a:lnTo>
                      <a:pt x="396677" y="396018"/>
                    </a:lnTo>
                    <a:lnTo>
                      <a:pt x="395755" y="396939"/>
                    </a:lnTo>
                    <a:close/>
                    <a:moveTo>
                      <a:pt x="202982" y="0"/>
                    </a:moveTo>
                    <a:lnTo>
                      <a:pt x="221430" y="0"/>
                    </a:lnTo>
                    <a:lnTo>
                      <a:pt x="383772" y="0"/>
                    </a:lnTo>
                    <a:lnTo>
                      <a:pt x="383772" y="2763"/>
                    </a:lnTo>
                    <a:lnTo>
                      <a:pt x="383772" y="40523"/>
                    </a:lnTo>
                    <a:lnTo>
                      <a:pt x="383772" y="45128"/>
                    </a:lnTo>
                    <a:cubicBezTo>
                      <a:pt x="383772" y="147356"/>
                      <a:pt x="383772" y="249584"/>
                      <a:pt x="383772" y="350891"/>
                    </a:cubicBezTo>
                    <a:lnTo>
                      <a:pt x="383772" y="374836"/>
                    </a:lnTo>
                    <a:cubicBezTo>
                      <a:pt x="383772" y="374836"/>
                      <a:pt x="383772" y="375757"/>
                      <a:pt x="383772" y="375757"/>
                    </a:cubicBezTo>
                    <a:lnTo>
                      <a:pt x="383772" y="396939"/>
                    </a:lnTo>
                    <a:lnTo>
                      <a:pt x="365324" y="396939"/>
                    </a:lnTo>
                    <a:lnTo>
                      <a:pt x="202982" y="396939"/>
                    </a:lnTo>
                    <a:lnTo>
                      <a:pt x="202982" y="393255"/>
                    </a:lnTo>
                    <a:lnTo>
                      <a:pt x="202982" y="45128"/>
                    </a:lnTo>
                    <a:close/>
                    <a:moveTo>
                      <a:pt x="189075" y="0"/>
                    </a:moveTo>
                    <a:lnTo>
                      <a:pt x="189075" y="396018"/>
                    </a:lnTo>
                    <a:lnTo>
                      <a:pt x="189075" y="396939"/>
                    </a:lnTo>
                    <a:lnTo>
                      <a:pt x="0" y="384046"/>
                    </a:lnTo>
                    <a:lnTo>
                      <a:pt x="0" y="382204"/>
                    </a:lnTo>
                    <a:lnTo>
                      <a:pt x="0" y="26708"/>
                    </a:lnTo>
                    <a:lnTo>
                      <a:pt x="0" y="20262"/>
                    </a:lnTo>
                    <a:close/>
                  </a:path>
                </a:pathLst>
              </a:custGeom>
              <a:solidFill>
                <a:schemeClr val="accent2"/>
              </a:solidFill>
              <a:ln>
                <a:noFill/>
              </a:ln>
            </p:spPr>
          </p:sp>
          <p:sp>
            <p:nvSpPr>
              <p:cNvPr id="33" name="文本框 42"/>
              <p:cNvSpPr txBox="1">
                <a:spLocks noChangeArrowheads="1"/>
              </p:cNvSpPr>
              <p:nvPr/>
            </p:nvSpPr>
            <p:spPr bwMode="auto">
              <a:xfrm>
                <a:off x="9116131" y="5535149"/>
                <a:ext cx="997743" cy="37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gn="ctr">
                  <a:lnSpc>
                    <a:spcPct val="150000"/>
                  </a:lnSpc>
                </a:pPr>
                <a:r>
                  <a:rPr lang="en-US" altLang="zh-CN" sz="900" dirty="0">
                    <a:latin typeface="+mn-lt"/>
                    <a:ea typeface="+mn-ea"/>
                    <a:cs typeface="+mn-ea"/>
                    <a:sym typeface="+mn-lt"/>
                  </a:rPr>
                  <a:t>IDC</a:t>
                </a:r>
                <a:endParaRPr lang="zh-CN" altLang="en-US" sz="900" dirty="0">
                  <a:latin typeface="+mn-lt"/>
                  <a:ea typeface="+mn-ea"/>
                  <a:cs typeface="+mn-ea"/>
                  <a:sym typeface="+mn-lt"/>
                </a:endParaRPr>
              </a:p>
            </p:txBody>
          </p:sp>
          <p:sp>
            <p:nvSpPr>
              <p:cNvPr id="36" name="文本框 42"/>
              <p:cNvSpPr txBox="1">
                <a:spLocks noChangeArrowheads="1"/>
              </p:cNvSpPr>
              <p:nvPr/>
            </p:nvSpPr>
            <p:spPr bwMode="auto">
              <a:xfrm>
                <a:off x="8374705" y="4413714"/>
                <a:ext cx="326469" cy="124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en-US" altLang="zh-CN" sz="4050" dirty="0">
                    <a:solidFill>
                      <a:schemeClr val="accent2"/>
                    </a:solidFill>
                    <a:latin typeface="+mn-lt"/>
                    <a:ea typeface="+mn-ea"/>
                    <a:cs typeface="+mn-ea"/>
                    <a:sym typeface="+mn-lt"/>
                  </a:rPr>
                  <a:t>/</a:t>
                </a:r>
                <a:endParaRPr lang="zh-CN" altLang="en-US" sz="4050" dirty="0">
                  <a:solidFill>
                    <a:schemeClr val="accent2"/>
                  </a:solidFill>
                  <a:latin typeface="+mn-lt"/>
                  <a:ea typeface="+mn-ea"/>
                  <a:cs typeface="+mn-ea"/>
                  <a:sym typeface="+mn-lt"/>
                </a:endParaRPr>
              </a:p>
            </p:txBody>
          </p:sp>
        </p:grpSp>
      </p:grpSp>
    </p:spTree>
    <p:extLst>
      <p:ext uri="{BB962C8B-B14F-4D97-AF65-F5344CB8AC3E}">
        <p14:creationId xmlns:p14="http://schemas.microsoft.com/office/powerpoint/2010/main" val="1655204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9642" y="-52271"/>
            <a:ext cx="7886700" cy="993775"/>
          </a:xfrm>
        </p:spPr>
        <p:txBody>
          <a:bodyPr>
            <a:normAutofit/>
          </a:bodyPr>
          <a:lstStyle/>
          <a:p>
            <a:r>
              <a:rPr lang="zh-CN" altLang="en-US" sz="2800" dirty="0">
                <a:latin typeface="+mn-lt"/>
                <a:ea typeface="+mn-ea"/>
                <a:cs typeface="+mn-ea"/>
                <a:sym typeface="+mn-lt"/>
              </a:rPr>
              <a:t>为什么选用 </a:t>
            </a:r>
            <a:r>
              <a:rPr lang="en-US" altLang="zh-CN" sz="2800" dirty="0">
                <a:latin typeface="+mn-lt"/>
                <a:ea typeface="+mn-ea"/>
                <a:cs typeface="+mn-ea"/>
                <a:sym typeface="+mn-lt"/>
              </a:rPr>
              <a:t>TKE</a:t>
            </a:r>
            <a:endParaRPr lang="zh-CN" altLang="en-US" sz="2800" dirty="0">
              <a:latin typeface="+mn-lt"/>
              <a:ea typeface="+mn-ea"/>
              <a:cs typeface="+mn-ea"/>
              <a:sym typeface="+mn-lt"/>
            </a:endParaRPr>
          </a:p>
        </p:txBody>
      </p:sp>
      <p:sp>
        <p:nvSpPr>
          <p:cNvPr id="4" name="灯片编号占位符 3"/>
          <p:cNvSpPr>
            <a:spLocks noGrp="1"/>
          </p:cNvSpPr>
          <p:nvPr>
            <p:ph type="sldNum" sz="quarter" idx="4294967295"/>
          </p:nvPr>
        </p:nvSpPr>
        <p:spPr>
          <a:xfrm>
            <a:off x="7086600" y="4767263"/>
            <a:ext cx="2057400" cy="274637"/>
          </a:xfrm>
        </p:spPr>
        <p:txBody>
          <a:bodyPr/>
          <a:lstStyle/>
          <a:p>
            <a:fld id="{5DD3DB80-B894-403A-B48E-6FDC1A72010E}" type="slidenum">
              <a:rPr lang="zh-CN" altLang="en-US" smtClean="0">
                <a:cs typeface="+mn-ea"/>
                <a:sym typeface="+mn-lt"/>
              </a:rPr>
              <a:t>27</a:t>
            </a:fld>
            <a:endParaRPr lang="zh-CN" altLang="en-US">
              <a:cs typeface="+mn-ea"/>
              <a:sym typeface="+mn-lt"/>
            </a:endParaRPr>
          </a:p>
        </p:txBody>
      </p:sp>
      <p:graphicFrame>
        <p:nvGraphicFramePr>
          <p:cNvPr id="3" name="表格 2"/>
          <p:cNvGraphicFramePr>
            <a:graphicFrameLocks noGrp="1"/>
          </p:cNvGraphicFramePr>
          <p:nvPr/>
        </p:nvGraphicFramePr>
        <p:xfrm>
          <a:off x="503633" y="897602"/>
          <a:ext cx="8136732" cy="3652288"/>
        </p:xfrm>
        <a:graphic>
          <a:graphicData uri="http://schemas.openxmlformats.org/drawingml/2006/table">
            <a:tbl>
              <a:tblPr firstRow="1" bandRow="1">
                <a:tableStyleId>{21E4AEA4-8DFA-4A89-87EB-49C32662AFE0}</a:tableStyleId>
              </a:tblPr>
              <a:tblGrid>
                <a:gridCol w="1045209">
                  <a:extLst>
                    <a:ext uri="{9D8B030D-6E8A-4147-A177-3AD203B41FA5}">
                      <a16:colId xmlns:a16="http://schemas.microsoft.com/office/drawing/2014/main" val="2162658867"/>
                    </a:ext>
                  </a:extLst>
                </a:gridCol>
                <a:gridCol w="3670663">
                  <a:extLst>
                    <a:ext uri="{9D8B030D-6E8A-4147-A177-3AD203B41FA5}">
                      <a16:colId xmlns:a16="http://schemas.microsoft.com/office/drawing/2014/main" val="1723800480"/>
                    </a:ext>
                  </a:extLst>
                </a:gridCol>
                <a:gridCol w="3420860">
                  <a:extLst>
                    <a:ext uri="{9D8B030D-6E8A-4147-A177-3AD203B41FA5}">
                      <a16:colId xmlns:a16="http://schemas.microsoft.com/office/drawing/2014/main" val="3925299936"/>
                    </a:ext>
                  </a:extLst>
                </a:gridCol>
              </a:tblGrid>
              <a:tr h="33960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100" u="none" strike="noStrike" cap="none" normalizeH="0" baseline="0" dirty="0">
                          <a:ln>
                            <a:noFill/>
                          </a:ln>
                          <a:effectLst/>
                          <a:sym typeface="+mn-lt"/>
                        </a:rPr>
                        <a:t>类比</a:t>
                      </a:r>
                      <a:endParaRPr kumimoji="0" lang="zh-CN" sz="1100" b="1" i="0" u="none" strike="noStrike" cap="none" normalizeH="0" baseline="0" dirty="0">
                        <a:ln>
                          <a:noFill/>
                        </a:ln>
                        <a:solidFill>
                          <a:schemeClr val="bg1"/>
                        </a:solidFill>
                        <a:effectLst/>
                        <a:latin typeface="+mn-lt"/>
                        <a:ea typeface="+mn-ea"/>
                        <a:cs typeface="+mn-ea"/>
                        <a:sym typeface="+mn-lt"/>
                      </a:endParaRPr>
                    </a:p>
                  </a:txBody>
                  <a:tcPr marL="68582" marR="68582" marT="34663" marB="34663"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100" u="none" strike="noStrike" cap="none" normalizeH="0" baseline="0" dirty="0">
                          <a:ln>
                            <a:noFill/>
                          </a:ln>
                          <a:effectLst/>
                          <a:sym typeface="+mn-lt"/>
                        </a:rPr>
                        <a:t>开源自建 </a:t>
                      </a:r>
                      <a:r>
                        <a:rPr kumimoji="0" lang="en-US" altLang="zh-CN" sz="1100" u="none" strike="noStrike" cap="none" normalizeH="0" baseline="0" dirty="0">
                          <a:ln>
                            <a:noFill/>
                          </a:ln>
                          <a:effectLst/>
                          <a:sym typeface="+mn-lt"/>
                        </a:rPr>
                        <a:t>Kubernetes</a:t>
                      </a:r>
                      <a:endParaRPr kumimoji="0" lang="zh-CN" altLang="en-US" sz="1100" b="1" i="0" u="none" strike="noStrike" cap="none" normalizeH="0" baseline="0" dirty="0">
                        <a:ln>
                          <a:noFill/>
                        </a:ln>
                        <a:solidFill>
                          <a:schemeClr val="bg1"/>
                        </a:solidFill>
                        <a:effectLst/>
                        <a:latin typeface="+mn-lt"/>
                        <a:ea typeface="+mn-ea"/>
                        <a:cs typeface="+mn-ea"/>
                        <a:sym typeface="+mn-lt"/>
                      </a:endParaRPr>
                    </a:p>
                  </a:txBody>
                  <a:tcPr marL="68582" marR="68582" marT="34663" marB="34663"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u="none" strike="noStrike" cap="none" normalizeH="0" baseline="0" dirty="0">
                          <a:ln>
                            <a:noFill/>
                          </a:ln>
                          <a:effectLst/>
                          <a:sym typeface="+mn-lt"/>
                        </a:rPr>
                        <a:t>TKE</a:t>
                      </a:r>
                      <a:endParaRPr kumimoji="0" lang="zh-CN" altLang="en-US" sz="1100" b="1" i="0" u="none" strike="noStrike" cap="none" normalizeH="0" baseline="0" dirty="0">
                        <a:ln>
                          <a:noFill/>
                        </a:ln>
                        <a:solidFill>
                          <a:schemeClr val="bg1"/>
                        </a:solidFill>
                        <a:effectLst/>
                        <a:latin typeface="+mn-lt"/>
                        <a:ea typeface="+mn-ea"/>
                        <a:cs typeface="+mn-ea"/>
                        <a:sym typeface="+mn-lt"/>
                      </a:endParaRPr>
                    </a:p>
                  </a:txBody>
                  <a:tcPr marL="68582" marR="68582" marT="34663" marB="34663" anchor="ctr" horzOverflow="overflow"/>
                </a:tc>
                <a:extLst>
                  <a:ext uri="{0D108BD9-81ED-4DB2-BD59-A6C34878D82A}">
                    <a16:rowId xmlns:a16="http://schemas.microsoft.com/office/drawing/2014/main" val="2410333180"/>
                  </a:ext>
                </a:extLst>
              </a:tr>
              <a:tr h="4598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体系</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完全自建，包括各种解决方案的选型、开源软件的实际应用、和云上其他产品的对接、整套系统的维护等等</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和云上其他</a:t>
                      </a:r>
                      <a:r>
                        <a:rPr kumimoji="0" lang="en-US" altLang="zh-CN" sz="900" u="none" strike="noStrike" cap="none" normalizeH="0" baseline="0" dirty="0">
                          <a:ln>
                            <a:noFill/>
                          </a:ln>
                          <a:effectLst/>
                          <a:sym typeface="+mn-lt"/>
                        </a:rPr>
                        <a:t>IAAS</a:t>
                      </a:r>
                      <a:r>
                        <a:rPr kumimoji="0" lang="zh-CN" altLang="en-US" sz="900" u="none" strike="noStrike" cap="none" normalizeH="0" baseline="0" dirty="0">
                          <a:ln>
                            <a:noFill/>
                          </a:ln>
                          <a:effectLst/>
                          <a:sym typeface="+mn-lt"/>
                        </a:rPr>
                        <a:t>、</a:t>
                      </a:r>
                      <a:r>
                        <a:rPr kumimoji="0" lang="en-US" altLang="zh-CN" sz="900" u="none" strike="noStrike" cap="none" normalizeH="0" baseline="0" dirty="0">
                          <a:ln>
                            <a:noFill/>
                          </a:ln>
                          <a:effectLst/>
                          <a:sym typeface="+mn-lt"/>
                        </a:rPr>
                        <a:t>PAAS</a:t>
                      </a:r>
                      <a:r>
                        <a:rPr kumimoji="0" lang="zh-CN" altLang="en-US" sz="900" u="none" strike="noStrike" cap="none" normalizeH="0" baseline="0" dirty="0">
                          <a:ln>
                            <a:noFill/>
                          </a:ln>
                          <a:effectLst/>
                          <a:sym typeface="+mn-lt"/>
                        </a:rPr>
                        <a:t>产品拥有统一的产品体系，完全兼容，产品和团队久经考验，功能更强且相对成熟</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2199605631"/>
                  </a:ext>
                </a:extLst>
              </a:tr>
              <a:tr h="464065">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维护</a:t>
                      </a:r>
                      <a:r>
                        <a:rPr kumimoji="0" lang="zh-CN" sz="900" u="none" strike="noStrike" cap="none" normalizeH="0" baseline="0" dirty="0">
                          <a:ln>
                            <a:noFill/>
                          </a:ln>
                          <a:effectLst/>
                          <a:sym typeface="+mn-lt"/>
                        </a:rPr>
                        <a:t>成本</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人工搭建，</a:t>
                      </a:r>
                      <a:r>
                        <a:rPr kumimoji="0" lang="zh-CN" altLang="en-US" sz="900" u="none" strike="noStrike" cap="none" normalizeH="0" baseline="0" dirty="0">
                          <a:ln>
                            <a:noFill/>
                          </a:ln>
                          <a:effectLst/>
                          <a:sym typeface="+mn-lt"/>
                        </a:rPr>
                        <a:t>需要解决操作系统、网络、</a:t>
                      </a:r>
                      <a:r>
                        <a:rPr kumimoji="0" lang="en-US" altLang="zh-CN" sz="900" u="none" strike="noStrike" cap="none" normalizeH="0" baseline="0" dirty="0" err="1">
                          <a:ln>
                            <a:noFill/>
                          </a:ln>
                          <a:effectLst/>
                          <a:sym typeface="+mn-lt"/>
                        </a:rPr>
                        <a:t>docker</a:t>
                      </a:r>
                      <a:r>
                        <a:rPr kumimoji="0" lang="zh-CN" altLang="en-US" sz="900" u="none" strike="noStrike" cap="none" normalizeH="0" baseline="0" dirty="0">
                          <a:ln>
                            <a:noFill/>
                          </a:ln>
                          <a:effectLst/>
                          <a:sym typeface="+mn-lt"/>
                        </a:rPr>
                        <a:t>、</a:t>
                      </a:r>
                      <a:r>
                        <a:rPr kumimoji="0" lang="en-US" altLang="zh-CN"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 实际使用的诸多问题，例如各种卡死、性能差、网络不通等等</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一键创建，</a:t>
                      </a:r>
                      <a:r>
                        <a:rPr kumimoji="0" lang="zh-CN" altLang="en-US" sz="900" u="none" strike="noStrike" cap="none" normalizeH="0" baseline="0" dirty="0">
                          <a:ln>
                            <a:noFill/>
                          </a:ln>
                          <a:effectLst/>
                          <a:sym typeface="+mn-lt"/>
                        </a:rPr>
                        <a:t>更成熟稳定，持续排查并解决各类</a:t>
                      </a:r>
                      <a:r>
                        <a:rPr kumimoji="0" lang="en-US" altLang="zh-CN" sz="900" u="none" strike="noStrike" cap="none" normalizeH="0" baseline="0" dirty="0">
                          <a:ln>
                            <a:noFill/>
                          </a:ln>
                          <a:effectLst/>
                          <a:sym typeface="+mn-lt"/>
                        </a:rPr>
                        <a:t>bug</a:t>
                      </a:r>
                      <a:r>
                        <a:rPr kumimoji="0" lang="zh-CN" altLang="en-US" sz="900" u="none" strike="noStrike" cap="none" normalizeH="0" baseline="0" dirty="0">
                          <a:ln>
                            <a:noFill/>
                          </a:ln>
                          <a:effectLst/>
                          <a:sym typeface="+mn-lt"/>
                        </a:rPr>
                        <a:t>，持续优化性能</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1934648341"/>
                  </a:ext>
                </a:extLst>
              </a:tr>
              <a:tr h="464065">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运营</a:t>
                      </a:r>
                      <a:r>
                        <a:rPr kumimoji="0" lang="zh-CN" sz="900" u="none" strike="noStrike" cap="none" normalizeH="0" baseline="0" dirty="0">
                          <a:ln>
                            <a:noFill/>
                          </a:ln>
                          <a:effectLst/>
                          <a:sym typeface="+mn-lt"/>
                        </a:rPr>
                        <a:t>成本</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需要配套搭建大量开源或自研监控、日志、审计、数据存储等系统</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提供配套的监控、告警方案，提供日志采集、操作记录、事件持久化存储等运维功能</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671345813"/>
                  </a:ext>
                </a:extLst>
              </a:tr>
              <a:tr h="3396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技术支持</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en-US"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易部署，但实际运营门槛高，更新快，需要大量的技术投入</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深度参与</a:t>
                      </a:r>
                      <a:r>
                        <a:rPr kumimoji="0" lang="en-US"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，技术积累多</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1086162249"/>
                  </a:ext>
                </a:extLst>
              </a:tr>
              <a:tr h="4598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稳定性</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en-US" altLang="zh-CN"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组件众多，集群规模越大越可能出问题，而且集群节点易出问题</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管理面支持集群化托管维护，各种节点监控检查、热重启机制，提高稳定性</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2147647351"/>
                  </a:ext>
                </a:extLst>
              </a:tr>
              <a:tr h="4598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配套</a:t>
                      </a:r>
                      <a:r>
                        <a:rPr kumimoji="0" lang="zh-CN" sz="900" u="none" strike="noStrike" cap="none" normalizeH="0" baseline="0" dirty="0">
                          <a:ln>
                            <a:noFill/>
                          </a:ln>
                          <a:effectLst/>
                          <a:sym typeface="+mn-lt"/>
                        </a:rPr>
                        <a:t>特性</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应用管理、镜像构建、发布管理、</a:t>
                      </a:r>
                      <a:r>
                        <a:rPr kumimoji="0" lang="en-US" altLang="zh-CN" sz="900" u="none" strike="noStrike" cap="none" normalizeH="0" baseline="0" dirty="0">
                          <a:ln>
                            <a:noFill/>
                          </a:ln>
                          <a:effectLst/>
                          <a:sym typeface="+mn-lt"/>
                        </a:rPr>
                        <a:t>service mesh</a:t>
                      </a:r>
                      <a:r>
                        <a:rPr kumimoji="0" lang="zh-CN" altLang="en-US" sz="900" u="none" strike="noStrike" cap="none" normalizeH="0" baseline="0" dirty="0">
                          <a:ln>
                            <a:noFill/>
                          </a:ln>
                          <a:effectLst/>
                          <a:sym typeface="+mn-lt"/>
                        </a:rPr>
                        <a:t>、监控告警、日志服务等功能，均需自研</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功能齐全，</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1968576485"/>
                  </a:ext>
                </a:extLst>
              </a:tr>
              <a:tr h="66554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生态兼容</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根据自建情况而定</a:t>
                      </a:r>
                      <a:endParaRPr kumimoji="0" lang="en-US" alt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900" u="none" strike="noStrike" cap="none" normalizeH="0" baseline="0" dirty="0">
                          <a:ln>
                            <a:noFill/>
                          </a:ln>
                          <a:effectLst/>
                          <a:sym typeface="+mn-lt"/>
                        </a:rPr>
                        <a:t>完全兼容，提供多个 </a:t>
                      </a:r>
                      <a:r>
                        <a:rPr kumimoji="0" lang="en-US" altLang="zh-CN" sz="900" u="none" strike="noStrike" cap="none" normalizeH="0" baseline="0" dirty="0">
                          <a:ln>
                            <a:noFill/>
                          </a:ln>
                          <a:effectLst/>
                          <a:sym typeface="+mn-lt"/>
                        </a:rPr>
                        <a:t>Kubernetes</a:t>
                      </a:r>
                      <a:r>
                        <a:rPr kumimoji="0" lang="zh-CN" altLang="en-US" sz="900" u="none" strike="noStrike" cap="none" normalizeH="0" baseline="0" dirty="0">
                          <a:ln>
                            <a:noFill/>
                          </a:ln>
                          <a:effectLst/>
                          <a:sym typeface="+mn-lt"/>
                        </a:rPr>
                        <a:t> </a:t>
                      </a:r>
                      <a:r>
                        <a:rPr kumimoji="0" lang="en-US" altLang="zh-CN" sz="900" u="none" strike="noStrike" cap="none" normalizeH="0" baseline="0" dirty="0">
                          <a:ln>
                            <a:noFill/>
                          </a:ln>
                          <a:effectLst/>
                          <a:sym typeface="+mn-lt"/>
                        </a:rPr>
                        <a:t>release </a:t>
                      </a:r>
                      <a:r>
                        <a:rPr kumimoji="0" lang="zh-CN" altLang="en-US" sz="900" u="none" strike="noStrike" cap="none" normalizeH="0" baseline="0" dirty="0">
                          <a:ln>
                            <a:noFill/>
                          </a:ln>
                          <a:effectLst/>
                          <a:sym typeface="+mn-lt"/>
                        </a:rPr>
                        <a:t>版本，支持版本升级能力，且集成了大量自研和社区推荐插件或服务，如</a:t>
                      </a:r>
                      <a:r>
                        <a:rPr kumimoji="0" lang="en-US" altLang="zh-CN" sz="900" u="none" strike="noStrike" cap="none" normalizeH="0" baseline="0" dirty="0" err="1">
                          <a:ln>
                            <a:noFill/>
                          </a:ln>
                          <a:effectLst/>
                          <a:sym typeface="+mn-lt"/>
                        </a:rPr>
                        <a:t>ipvs</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networkpolicy</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fluentd</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prometheus</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npd</a:t>
                      </a:r>
                      <a:r>
                        <a:rPr kumimoji="0" lang="zh-CN" altLang="en-US" sz="900" u="none" strike="noStrike" cap="none" normalizeH="0" baseline="0" dirty="0">
                          <a:ln>
                            <a:noFill/>
                          </a:ln>
                          <a:effectLst/>
                          <a:sym typeface="+mn-lt"/>
                        </a:rPr>
                        <a:t>等</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647034545"/>
                  </a:ext>
                </a:extLst>
              </a:tr>
            </a:tbl>
          </a:graphicData>
        </a:graphic>
      </p:graphicFrame>
    </p:spTree>
    <p:extLst>
      <p:ext uri="{BB962C8B-B14F-4D97-AF65-F5344CB8AC3E}">
        <p14:creationId xmlns:p14="http://schemas.microsoft.com/office/powerpoint/2010/main" val="3250276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1521" y="1068000"/>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3" name="object 3"/>
          <p:cNvSpPr/>
          <p:nvPr/>
        </p:nvSpPr>
        <p:spPr>
          <a:xfrm>
            <a:off x="3351521" y="1068000"/>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4" name="object 4"/>
          <p:cNvSpPr/>
          <p:nvPr/>
        </p:nvSpPr>
        <p:spPr>
          <a:xfrm>
            <a:off x="2964096" y="932628"/>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5" name="object 5"/>
          <p:cNvSpPr/>
          <p:nvPr/>
        </p:nvSpPr>
        <p:spPr>
          <a:xfrm>
            <a:off x="2964096" y="932628"/>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6" name="object 6"/>
          <p:cNvSpPr/>
          <p:nvPr/>
        </p:nvSpPr>
        <p:spPr>
          <a:xfrm>
            <a:off x="3847146" y="1772476"/>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7" name="object 7"/>
          <p:cNvSpPr/>
          <p:nvPr/>
        </p:nvSpPr>
        <p:spPr>
          <a:xfrm>
            <a:off x="3296222" y="1564243"/>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8" name="object 8"/>
          <p:cNvSpPr/>
          <p:nvPr/>
        </p:nvSpPr>
        <p:spPr>
          <a:xfrm>
            <a:off x="4165248" y="932776"/>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9" name="object 9"/>
          <p:cNvSpPr/>
          <p:nvPr/>
        </p:nvSpPr>
        <p:spPr>
          <a:xfrm>
            <a:off x="4966945" y="932776"/>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0" name="object 10"/>
          <p:cNvSpPr/>
          <p:nvPr/>
        </p:nvSpPr>
        <p:spPr>
          <a:xfrm>
            <a:off x="5394670" y="1564243"/>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1" name="object 11"/>
          <p:cNvSpPr/>
          <p:nvPr/>
        </p:nvSpPr>
        <p:spPr>
          <a:xfrm>
            <a:off x="5558046" y="2586074"/>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2" name="object 12"/>
          <p:cNvSpPr/>
          <p:nvPr/>
        </p:nvSpPr>
        <p:spPr>
          <a:xfrm>
            <a:off x="5394670" y="3088906"/>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3" name="object 13"/>
          <p:cNvSpPr/>
          <p:nvPr/>
        </p:nvSpPr>
        <p:spPr>
          <a:xfrm>
            <a:off x="4966945" y="3399673"/>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3399673"/>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15" name="object 15"/>
          <p:cNvSpPr/>
          <p:nvPr/>
        </p:nvSpPr>
        <p:spPr>
          <a:xfrm>
            <a:off x="3296222" y="3088906"/>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16" name="object 16"/>
          <p:cNvSpPr/>
          <p:nvPr/>
        </p:nvSpPr>
        <p:spPr>
          <a:xfrm>
            <a:off x="2964246" y="2586074"/>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17" name="object 17"/>
          <p:cNvSpPr txBox="1"/>
          <p:nvPr/>
        </p:nvSpPr>
        <p:spPr>
          <a:xfrm>
            <a:off x="4245612" y="2419212"/>
            <a:ext cx="90551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MyService</a:t>
            </a:r>
            <a:endParaRPr sz="1400">
              <a:latin typeface="Arial"/>
              <a:cs typeface="Arial"/>
            </a:endParaRPr>
          </a:p>
        </p:txBody>
      </p:sp>
      <p:sp>
        <p:nvSpPr>
          <p:cNvPr id="18" name="object 18"/>
          <p:cNvSpPr txBox="1"/>
          <p:nvPr/>
        </p:nvSpPr>
        <p:spPr>
          <a:xfrm>
            <a:off x="3204737" y="2123869"/>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19" name="object 19"/>
          <p:cNvSpPr txBox="1"/>
          <p:nvPr/>
        </p:nvSpPr>
        <p:spPr>
          <a:xfrm>
            <a:off x="3720080" y="1496170"/>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20" name="object 20"/>
          <p:cNvSpPr txBox="1"/>
          <p:nvPr/>
        </p:nvSpPr>
        <p:spPr>
          <a:xfrm>
            <a:off x="4587576" y="1151919"/>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1" name="object 21"/>
          <p:cNvSpPr txBox="1"/>
          <p:nvPr/>
        </p:nvSpPr>
        <p:spPr>
          <a:xfrm>
            <a:off x="5179103" y="1540145"/>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2" name="object 22"/>
          <p:cNvSpPr txBox="1"/>
          <p:nvPr/>
        </p:nvSpPr>
        <p:spPr>
          <a:xfrm>
            <a:off x="5627229" y="2094994"/>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3" name="object 23"/>
          <p:cNvSpPr txBox="1"/>
          <p:nvPr/>
        </p:nvSpPr>
        <p:spPr>
          <a:xfrm>
            <a:off x="5155418" y="3488044"/>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24" name="object 24"/>
          <p:cNvSpPr txBox="1"/>
          <p:nvPr/>
        </p:nvSpPr>
        <p:spPr>
          <a:xfrm>
            <a:off x="4473909" y="3801520"/>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25" name="object 25"/>
          <p:cNvSpPr txBox="1"/>
          <p:nvPr/>
        </p:nvSpPr>
        <p:spPr>
          <a:xfrm>
            <a:off x="3525847" y="3457270"/>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26" name="object 26"/>
          <p:cNvSpPr txBox="1"/>
          <p:nvPr/>
        </p:nvSpPr>
        <p:spPr>
          <a:xfrm>
            <a:off x="3274785" y="2866770"/>
            <a:ext cx="47752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Logging</a:t>
            </a:r>
            <a:endParaRPr sz="1000">
              <a:latin typeface="Arial"/>
              <a:cs typeface="Arial"/>
            </a:endParaRPr>
          </a:p>
        </p:txBody>
      </p:sp>
      <p:sp>
        <p:nvSpPr>
          <p:cNvPr id="27" name="object 27"/>
          <p:cNvSpPr txBox="1"/>
          <p:nvPr/>
        </p:nvSpPr>
        <p:spPr>
          <a:xfrm>
            <a:off x="5614373" y="2824020"/>
            <a:ext cx="52578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Elasticity</a:t>
            </a:r>
            <a:endParaRPr sz="1000">
              <a:latin typeface="Arial"/>
              <a:cs typeface="Arial"/>
            </a:endParaRPr>
          </a:p>
        </p:txBody>
      </p:sp>
      <p:sp>
        <p:nvSpPr>
          <p:cNvPr id="28" name="object 28"/>
          <p:cNvSpPr/>
          <p:nvPr/>
        </p:nvSpPr>
        <p:spPr>
          <a:xfrm>
            <a:off x="4030896" y="2745150"/>
            <a:ext cx="879800" cy="335300"/>
          </a:xfrm>
          <a:prstGeom prst="rect">
            <a:avLst/>
          </a:prstGeom>
          <a:blipFill>
            <a:blip r:embed="rId2" cstate="print"/>
            <a:stretch>
              <a:fillRect/>
            </a:stretch>
          </a:blipFill>
        </p:spPr>
        <p:txBody>
          <a:bodyPr wrap="square" lIns="0" tIns="0" rIns="0" bIns="0" rtlCol="0"/>
          <a:lstStyle/>
          <a:p>
            <a:endParaRPr/>
          </a:p>
        </p:txBody>
      </p:sp>
      <p:sp>
        <p:nvSpPr>
          <p:cNvPr id="29" name="object 29"/>
          <p:cNvSpPr/>
          <p:nvPr/>
        </p:nvSpPr>
        <p:spPr>
          <a:xfrm>
            <a:off x="4043596" y="2795950"/>
            <a:ext cx="778199" cy="233699"/>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4974348" y="2647597"/>
            <a:ext cx="430700" cy="430700"/>
          </a:xfrm>
          <a:prstGeom prst="rect">
            <a:avLst/>
          </a:prstGeom>
          <a:blipFill>
            <a:blip r:embed="rId4" cstate="print"/>
            <a:stretch>
              <a:fillRect/>
            </a:stretch>
          </a:blipFill>
        </p:spPr>
        <p:txBody>
          <a:bodyPr wrap="square" lIns="0" tIns="0" rIns="0" bIns="0" rtlCol="0"/>
          <a:lstStyle/>
          <a:p>
            <a:endParaRPr/>
          </a:p>
        </p:txBody>
      </p:sp>
      <p:sp>
        <p:nvSpPr>
          <p:cNvPr id="31" name="object 31"/>
          <p:cNvSpPr/>
          <p:nvPr/>
        </p:nvSpPr>
        <p:spPr>
          <a:xfrm>
            <a:off x="4987048" y="2698397"/>
            <a:ext cx="329099" cy="329099"/>
          </a:xfrm>
          <a:prstGeom prst="rect">
            <a:avLst/>
          </a:prstGeom>
          <a:blipFill>
            <a:blip r:embed="rId5" cstate="print"/>
            <a:stretch>
              <a:fillRect/>
            </a:stretch>
          </a:blipFill>
        </p:spPr>
        <p:txBody>
          <a:bodyPr wrap="square" lIns="0" tIns="0" rIns="0" bIns="0" rtlCol="0"/>
          <a:lstStyle/>
          <a:p>
            <a:endParaRPr/>
          </a:p>
        </p:txBody>
      </p:sp>
      <p:sp>
        <p:nvSpPr>
          <p:cNvPr id="32" name="object 32"/>
          <p:cNvSpPr/>
          <p:nvPr/>
        </p:nvSpPr>
        <p:spPr>
          <a:xfrm>
            <a:off x="4410420" y="2895511"/>
            <a:ext cx="674300" cy="674300"/>
          </a:xfrm>
          <a:prstGeom prst="rect">
            <a:avLst/>
          </a:prstGeom>
          <a:blipFill>
            <a:blip r:embed="rId6" cstate="print"/>
            <a:stretch>
              <a:fillRect/>
            </a:stretch>
          </a:blipFill>
        </p:spPr>
        <p:txBody>
          <a:bodyPr wrap="square" lIns="0" tIns="0" rIns="0" bIns="0" rtlCol="0"/>
          <a:lstStyle/>
          <a:p>
            <a:endParaRPr/>
          </a:p>
        </p:txBody>
      </p:sp>
      <p:sp>
        <p:nvSpPr>
          <p:cNvPr id="33" name="object 33"/>
          <p:cNvSpPr/>
          <p:nvPr/>
        </p:nvSpPr>
        <p:spPr>
          <a:xfrm>
            <a:off x="4423120" y="2946311"/>
            <a:ext cx="572699" cy="572699"/>
          </a:xfrm>
          <a:prstGeom prst="rect">
            <a:avLst/>
          </a:prstGeom>
          <a:blipFill>
            <a:blip r:embed="rId7" cstate="print"/>
            <a:stretch>
              <a:fillRect/>
            </a:stretch>
          </a:blipFill>
        </p:spPr>
        <p:txBody>
          <a:bodyPr wrap="square" lIns="0" tIns="0" rIns="0" bIns="0" rtlCol="0"/>
          <a:lstStyle/>
          <a:p>
            <a:endParaRPr/>
          </a:p>
        </p:txBody>
      </p:sp>
      <p:sp>
        <p:nvSpPr>
          <p:cNvPr id="34" name="object 34"/>
          <p:cNvSpPr/>
          <p:nvPr/>
        </p:nvSpPr>
        <p:spPr>
          <a:xfrm>
            <a:off x="4031146" y="1888737"/>
            <a:ext cx="572700" cy="572700"/>
          </a:xfrm>
          <a:prstGeom prst="rect">
            <a:avLst/>
          </a:prstGeom>
          <a:blipFill>
            <a:blip r:embed="rId8" cstate="print"/>
            <a:stretch>
              <a:fillRect/>
            </a:stretch>
          </a:blipFill>
        </p:spPr>
        <p:txBody>
          <a:bodyPr wrap="square" lIns="0" tIns="0" rIns="0" bIns="0" rtlCol="0"/>
          <a:lstStyle/>
          <a:p>
            <a:endParaRPr/>
          </a:p>
        </p:txBody>
      </p:sp>
      <p:sp>
        <p:nvSpPr>
          <p:cNvPr id="35" name="object 35"/>
          <p:cNvSpPr/>
          <p:nvPr/>
        </p:nvSpPr>
        <p:spPr>
          <a:xfrm>
            <a:off x="4581864" y="1930519"/>
            <a:ext cx="647099" cy="647099"/>
          </a:xfrm>
          <a:prstGeom prst="rect">
            <a:avLst/>
          </a:prstGeom>
          <a:blipFill>
            <a:blip r:embed="rId9" cstate="print"/>
            <a:stretch>
              <a:fillRect/>
            </a:stretch>
          </a:blipFill>
        </p:spPr>
        <p:txBody>
          <a:bodyPr wrap="square" lIns="0" tIns="0" rIns="0" bIns="0" rtlCol="0"/>
          <a:lstStyle/>
          <a:p>
            <a:endParaRPr/>
          </a:p>
        </p:txBody>
      </p:sp>
      <p:sp>
        <p:nvSpPr>
          <p:cNvPr id="36" name="object 36"/>
          <p:cNvSpPr/>
          <p:nvPr/>
        </p:nvSpPr>
        <p:spPr>
          <a:xfrm>
            <a:off x="5506748" y="892851"/>
            <a:ext cx="544199" cy="527999"/>
          </a:xfrm>
          <a:prstGeom prst="rect">
            <a:avLst/>
          </a:prstGeom>
          <a:blipFill>
            <a:blip r:embed="rId10" cstate="print"/>
            <a:stretch>
              <a:fillRect/>
            </a:stretch>
          </a:blipFill>
        </p:spPr>
        <p:txBody>
          <a:bodyPr wrap="square" lIns="0" tIns="0" rIns="0" bIns="0" rtlCol="0"/>
          <a:lstStyle/>
          <a:p>
            <a:endParaRPr/>
          </a:p>
        </p:txBody>
      </p:sp>
      <p:sp>
        <p:nvSpPr>
          <p:cNvPr id="37" name="object 37"/>
          <p:cNvSpPr/>
          <p:nvPr/>
        </p:nvSpPr>
        <p:spPr>
          <a:xfrm>
            <a:off x="6192548" y="2874051"/>
            <a:ext cx="544199" cy="527999"/>
          </a:xfrm>
          <a:prstGeom prst="rect">
            <a:avLst/>
          </a:prstGeom>
          <a:blipFill>
            <a:blip r:embed="rId10" cstate="print"/>
            <a:stretch>
              <a:fillRect/>
            </a:stretch>
          </a:blipFill>
        </p:spPr>
        <p:txBody>
          <a:bodyPr wrap="square" lIns="0" tIns="0" rIns="0" bIns="0" rtlCol="0"/>
          <a:lstStyle/>
          <a:p>
            <a:endParaRPr/>
          </a:p>
        </p:txBody>
      </p:sp>
      <p:sp>
        <p:nvSpPr>
          <p:cNvPr id="38" name="object 38"/>
          <p:cNvSpPr/>
          <p:nvPr/>
        </p:nvSpPr>
        <p:spPr>
          <a:xfrm>
            <a:off x="6192548" y="1731051"/>
            <a:ext cx="544199" cy="527999"/>
          </a:xfrm>
          <a:prstGeom prst="rect">
            <a:avLst/>
          </a:prstGeom>
          <a:blipFill>
            <a:blip r:embed="rId10" cstate="print"/>
            <a:stretch>
              <a:fillRect/>
            </a:stretch>
          </a:blipFill>
        </p:spPr>
        <p:txBody>
          <a:bodyPr wrap="square" lIns="0" tIns="0" rIns="0" bIns="0" rtlCol="0"/>
          <a:lstStyle/>
          <a:p>
            <a:endParaRPr/>
          </a:p>
        </p:txBody>
      </p:sp>
      <p:sp>
        <p:nvSpPr>
          <p:cNvPr id="39" name="object 39"/>
          <p:cNvSpPr txBox="1">
            <a:spLocks noGrp="1"/>
          </p:cNvSpPr>
          <p:nvPr>
            <p:ph type="title" idx="4294967295"/>
          </p:nvPr>
        </p:nvSpPr>
        <p:spPr>
          <a:xfrm>
            <a:off x="0" y="230188"/>
            <a:ext cx="7011988" cy="442912"/>
          </a:xfrm>
          <a:prstGeom prst="rect">
            <a:avLst/>
          </a:prstGeom>
        </p:spPr>
        <p:txBody>
          <a:bodyPr vert="horz" wrap="square" lIns="0" tIns="12700" rIns="0" bIns="0" rtlCol="0">
            <a:spAutoFit/>
          </a:bodyPr>
          <a:lstStyle/>
          <a:p>
            <a:pPr marL="12700">
              <a:lnSpc>
                <a:spcPct val="100000"/>
              </a:lnSpc>
              <a:spcBef>
                <a:spcPts val="100"/>
              </a:spcBef>
            </a:pPr>
            <a:r>
              <a:rPr sz="2800" spc="35" dirty="0">
                <a:solidFill>
                  <a:schemeClr val="accent2"/>
                </a:solidFill>
              </a:rPr>
              <a:t>Microservices'ilities</a:t>
            </a:r>
            <a:r>
              <a:rPr sz="2800" spc="-130" dirty="0">
                <a:solidFill>
                  <a:schemeClr val="accent2"/>
                </a:solidFill>
              </a:rPr>
              <a:t> </a:t>
            </a:r>
            <a:r>
              <a:rPr sz="2800" spc="180" dirty="0">
                <a:solidFill>
                  <a:schemeClr val="accent2"/>
                </a:solidFill>
              </a:rPr>
              <a:t>+</a:t>
            </a:r>
            <a:r>
              <a:rPr sz="2800" spc="-125" dirty="0">
                <a:solidFill>
                  <a:schemeClr val="accent2"/>
                </a:solidFill>
              </a:rPr>
              <a:t> </a:t>
            </a:r>
            <a:r>
              <a:rPr sz="2800" spc="20" dirty="0">
                <a:solidFill>
                  <a:schemeClr val="accent2"/>
                </a:solidFill>
              </a:rPr>
              <a:t>Kubernetes</a:t>
            </a:r>
            <a:r>
              <a:rPr sz="2800" spc="-125" dirty="0">
                <a:solidFill>
                  <a:schemeClr val="accent2"/>
                </a:solidFill>
              </a:rPr>
              <a:t> </a:t>
            </a:r>
            <a:r>
              <a:rPr sz="2800" spc="180" dirty="0">
                <a:solidFill>
                  <a:schemeClr val="accent2"/>
                </a:solidFill>
              </a:rPr>
              <a:t>==</a:t>
            </a:r>
            <a:r>
              <a:rPr sz="2800" spc="-130" dirty="0">
                <a:solidFill>
                  <a:schemeClr val="accent2"/>
                </a:solidFill>
              </a:rPr>
              <a:t> </a:t>
            </a:r>
            <a:r>
              <a:rPr sz="2800" spc="85" dirty="0">
                <a:solidFill>
                  <a:schemeClr val="accent2"/>
                </a:solidFill>
              </a:rPr>
              <a:t>2.0</a:t>
            </a:r>
            <a:endParaRPr sz="2800" dirty="0">
              <a:solidFill>
                <a:schemeClr val="accent2"/>
              </a:solidFill>
            </a:endParaRPr>
          </a:p>
        </p:txBody>
      </p:sp>
      <p:sp>
        <p:nvSpPr>
          <p:cNvPr id="40" name="object 40"/>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a:extLst>
              <a:ext uri="{FF2B5EF4-FFF2-40B4-BE49-F238E27FC236}">
                <a16:creationId xmlns:a16="http://schemas.microsoft.com/office/drawing/2014/main" id="{9859042F-114B-4B34-8EFF-FA231702E744}"/>
              </a:ext>
            </a:extLst>
          </p:cNvPr>
          <p:cNvPicPr>
            <a:picLocks noChangeAspect="1"/>
          </p:cNvPicPr>
          <p:nvPr/>
        </p:nvPicPr>
        <p:blipFill>
          <a:blip r:embed="rId2"/>
          <a:stretch>
            <a:fillRect/>
          </a:stretch>
        </p:blipFill>
        <p:spPr>
          <a:xfrm>
            <a:off x="3179511" y="3819846"/>
            <a:ext cx="612155" cy="607218"/>
          </a:xfrm>
          <a:prstGeom prst="rect">
            <a:avLst/>
          </a:prstGeom>
        </p:spPr>
      </p:pic>
      <p:pic>
        <p:nvPicPr>
          <p:cNvPr id="55" name="图片 54">
            <a:extLst>
              <a:ext uri="{FF2B5EF4-FFF2-40B4-BE49-F238E27FC236}">
                <a16:creationId xmlns:a16="http://schemas.microsoft.com/office/drawing/2014/main" id="{72C6012E-C629-4840-8B0F-C4A989E451B1}"/>
              </a:ext>
            </a:extLst>
          </p:cNvPr>
          <p:cNvPicPr>
            <a:picLocks noChangeAspect="1"/>
          </p:cNvPicPr>
          <p:nvPr/>
        </p:nvPicPr>
        <p:blipFill>
          <a:blip r:embed="rId2"/>
          <a:stretch>
            <a:fillRect/>
          </a:stretch>
        </p:blipFill>
        <p:spPr>
          <a:xfrm>
            <a:off x="2523457" y="2852549"/>
            <a:ext cx="612155" cy="607218"/>
          </a:xfrm>
          <a:prstGeom prst="rect">
            <a:avLst/>
          </a:prstGeom>
        </p:spPr>
      </p:pic>
      <p:sp>
        <p:nvSpPr>
          <p:cNvPr id="8" name="object 8"/>
          <p:cNvSpPr/>
          <p:nvPr/>
        </p:nvSpPr>
        <p:spPr>
          <a:xfrm>
            <a:off x="3351521" y="1068000"/>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9" name="object 9"/>
          <p:cNvSpPr/>
          <p:nvPr/>
        </p:nvSpPr>
        <p:spPr>
          <a:xfrm>
            <a:off x="3351521" y="1068000"/>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10" name="object 10"/>
          <p:cNvSpPr/>
          <p:nvPr/>
        </p:nvSpPr>
        <p:spPr>
          <a:xfrm>
            <a:off x="2964096" y="932628"/>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11" name="object 11"/>
          <p:cNvSpPr/>
          <p:nvPr/>
        </p:nvSpPr>
        <p:spPr>
          <a:xfrm>
            <a:off x="2964096" y="932628"/>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12" name="object 12"/>
          <p:cNvSpPr/>
          <p:nvPr/>
        </p:nvSpPr>
        <p:spPr>
          <a:xfrm>
            <a:off x="3847146" y="1772476"/>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13" name="object 13"/>
          <p:cNvSpPr/>
          <p:nvPr/>
        </p:nvSpPr>
        <p:spPr>
          <a:xfrm>
            <a:off x="3296222" y="1564243"/>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932776"/>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15" name="object 15"/>
          <p:cNvSpPr/>
          <p:nvPr/>
        </p:nvSpPr>
        <p:spPr>
          <a:xfrm>
            <a:off x="4966945" y="932776"/>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6" name="object 16"/>
          <p:cNvSpPr/>
          <p:nvPr/>
        </p:nvSpPr>
        <p:spPr>
          <a:xfrm>
            <a:off x="5394670" y="1564243"/>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7" name="object 17"/>
          <p:cNvSpPr/>
          <p:nvPr/>
        </p:nvSpPr>
        <p:spPr>
          <a:xfrm>
            <a:off x="5558046" y="2586074"/>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8" name="object 18"/>
          <p:cNvSpPr/>
          <p:nvPr/>
        </p:nvSpPr>
        <p:spPr>
          <a:xfrm>
            <a:off x="5394670" y="3088906"/>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9" name="object 19"/>
          <p:cNvSpPr/>
          <p:nvPr/>
        </p:nvSpPr>
        <p:spPr>
          <a:xfrm>
            <a:off x="4966945" y="3399673"/>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20" name="object 20"/>
          <p:cNvSpPr/>
          <p:nvPr/>
        </p:nvSpPr>
        <p:spPr>
          <a:xfrm>
            <a:off x="4165248" y="3399673"/>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21" name="object 21"/>
          <p:cNvSpPr/>
          <p:nvPr/>
        </p:nvSpPr>
        <p:spPr>
          <a:xfrm>
            <a:off x="3296222" y="3088906"/>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22" name="object 22"/>
          <p:cNvSpPr/>
          <p:nvPr/>
        </p:nvSpPr>
        <p:spPr>
          <a:xfrm>
            <a:off x="2964246" y="2586074"/>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23" name="object 23"/>
          <p:cNvSpPr txBox="1"/>
          <p:nvPr/>
        </p:nvSpPr>
        <p:spPr>
          <a:xfrm>
            <a:off x="4245612" y="2419212"/>
            <a:ext cx="90551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MyService</a:t>
            </a:r>
            <a:endParaRPr sz="1400">
              <a:latin typeface="Arial"/>
              <a:cs typeface="Arial"/>
            </a:endParaRPr>
          </a:p>
        </p:txBody>
      </p:sp>
      <p:sp>
        <p:nvSpPr>
          <p:cNvPr id="24" name="object 24"/>
          <p:cNvSpPr txBox="1"/>
          <p:nvPr/>
        </p:nvSpPr>
        <p:spPr>
          <a:xfrm>
            <a:off x="3204737" y="2123869"/>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25" name="object 25"/>
          <p:cNvSpPr txBox="1"/>
          <p:nvPr/>
        </p:nvSpPr>
        <p:spPr>
          <a:xfrm>
            <a:off x="3720080" y="1496170"/>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26" name="object 26"/>
          <p:cNvSpPr txBox="1"/>
          <p:nvPr/>
        </p:nvSpPr>
        <p:spPr>
          <a:xfrm>
            <a:off x="4587576" y="1151919"/>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7" name="object 27"/>
          <p:cNvSpPr txBox="1"/>
          <p:nvPr/>
        </p:nvSpPr>
        <p:spPr>
          <a:xfrm>
            <a:off x="5179103" y="1540145"/>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8" name="object 28"/>
          <p:cNvSpPr txBox="1"/>
          <p:nvPr/>
        </p:nvSpPr>
        <p:spPr>
          <a:xfrm>
            <a:off x="5627229" y="2094994"/>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9" name="object 29"/>
          <p:cNvSpPr txBox="1"/>
          <p:nvPr/>
        </p:nvSpPr>
        <p:spPr>
          <a:xfrm>
            <a:off x="5155418" y="3488044"/>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30" name="object 30"/>
          <p:cNvSpPr txBox="1"/>
          <p:nvPr/>
        </p:nvSpPr>
        <p:spPr>
          <a:xfrm>
            <a:off x="4473909" y="3801520"/>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31" name="object 31"/>
          <p:cNvSpPr txBox="1"/>
          <p:nvPr/>
        </p:nvSpPr>
        <p:spPr>
          <a:xfrm>
            <a:off x="3525847" y="3457270"/>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32" name="object 32"/>
          <p:cNvSpPr txBox="1"/>
          <p:nvPr/>
        </p:nvSpPr>
        <p:spPr>
          <a:xfrm>
            <a:off x="3274785" y="2866770"/>
            <a:ext cx="47752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Logging</a:t>
            </a:r>
            <a:endParaRPr sz="1000">
              <a:latin typeface="Arial"/>
              <a:cs typeface="Arial"/>
            </a:endParaRPr>
          </a:p>
        </p:txBody>
      </p:sp>
      <p:sp>
        <p:nvSpPr>
          <p:cNvPr id="33" name="object 33"/>
          <p:cNvSpPr txBox="1"/>
          <p:nvPr/>
        </p:nvSpPr>
        <p:spPr>
          <a:xfrm>
            <a:off x="5614373" y="2824020"/>
            <a:ext cx="52578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Elasticity</a:t>
            </a:r>
            <a:endParaRPr sz="1000">
              <a:latin typeface="Arial"/>
              <a:cs typeface="Arial"/>
            </a:endParaRPr>
          </a:p>
        </p:txBody>
      </p:sp>
      <p:sp>
        <p:nvSpPr>
          <p:cNvPr id="34" name="object 34"/>
          <p:cNvSpPr/>
          <p:nvPr/>
        </p:nvSpPr>
        <p:spPr>
          <a:xfrm>
            <a:off x="4030896" y="2745150"/>
            <a:ext cx="879800" cy="335300"/>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4043596" y="2795950"/>
            <a:ext cx="778199" cy="233699"/>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4974348" y="2647597"/>
            <a:ext cx="430700" cy="430700"/>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4987048" y="2698397"/>
            <a:ext cx="329099" cy="329099"/>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4410420" y="2895511"/>
            <a:ext cx="674300" cy="674300"/>
          </a:xfrm>
          <a:prstGeom prst="rect">
            <a:avLst/>
          </a:prstGeom>
          <a:blipFill>
            <a:blip r:embed="rId7" cstate="print"/>
            <a:stretch>
              <a:fillRect/>
            </a:stretch>
          </a:blipFill>
        </p:spPr>
        <p:txBody>
          <a:bodyPr wrap="square" lIns="0" tIns="0" rIns="0" bIns="0" rtlCol="0"/>
          <a:lstStyle/>
          <a:p>
            <a:endParaRPr/>
          </a:p>
        </p:txBody>
      </p:sp>
      <p:sp>
        <p:nvSpPr>
          <p:cNvPr id="39" name="object 39"/>
          <p:cNvSpPr/>
          <p:nvPr/>
        </p:nvSpPr>
        <p:spPr>
          <a:xfrm>
            <a:off x="4423120" y="2946311"/>
            <a:ext cx="572699" cy="572699"/>
          </a:xfrm>
          <a:prstGeom prst="rect">
            <a:avLst/>
          </a:prstGeom>
          <a:blipFill>
            <a:blip r:embed="rId8" cstate="print"/>
            <a:stretch>
              <a:fillRect/>
            </a:stretch>
          </a:blipFill>
        </p:spPr>
        <p:txBody>
          <a:bodyPr wrap="square" lIns="0" tIns="0" rIns="0" bIns="0" rtlCol="0"/>
          <a:lstStyle/>
          <a:p>
            <a:endParaRPr/>
          </a:p>
        </p:txBody>
      </p:sp>
      <p:sp>
        <p:nvSpPr>
          <p:cNvPr id="40" name="object 40"/>
          <p:cNvSpPr/>
          <p:nvPr/>
        </p:nvSpPr>
        <p:spPr>
          <a:xfrm>
            <a:off x="4031146" y="1888737"/>
            <a:ext cx="572700" cy="572700"/>
          </a:xfrm>
          <a:prstGeom prst="rect">
            <a:avLst/>
          </a:prstGeom>
          <a:blipFill>
            <a:blip r:embed="rId9" cstate="print"/>
            <a:stretch>
              <a:fillRect/>
            </a:stretch>
          </a:blipFill>
        </p:spPr>
        <p:txBody>
          <a:bodyPr wrap="square" lIns="0" tIns="0" rIns="0" bIns="0" rtlCol="0"/>
          <a:lstStyle/>
          <a:p>
            <a:endParaRPr/>
          </a:p>
        </p:txBody>
      </p:sp>
      <p:sp>
        <p:nvSpPr>
          <p:cNvPr id="41" name="object 41"/>
          <p:cNvSpPr/>
          <p:nvPr/>
        </p:nvSpPr>
        <p:spPr>
          <a:xfrm>
            <a:off x="4581864" y="1930519"/>
            <a:ext cx="647099" cy="647099"/>
          </a:xfrm>
          <a:prstGeom prst="rect">
            <a:avLst/>
          </a:prstGeom>
          <a:blipFill>
            <a:blip r:embed="rId10" cstate="print"/>
            <a:stretch>
              <a:fillRect/>
            </a:stretch>
          </a:blipFill>
        </p:spPr>
        <p:txBody>
          <a:bodyPr wrap="square" lIns="0" tIns="0" rIns="0" bIns="0" rtlCol="0"/>
          <a:lstStyle/>
          <a:p>
            <a:endParaRPr/>
          </a:p>
        </p:txBody>
      </p:sp>
      <p:sp>
        <p:nvSpPr>
          <p:cNvPr id="42" name="object 42"/>
          <p:cNvSpPr/>
          <p:nvPr/>
        </p:nvSpPr>
        <p:spPr>
          <a:xfrm>
            <a:off x="5506748" y="892851"/>
            <a:ext cx="544199" cy="527999"/>
          </a:xfrm>
          <a:prstGeom prst="rect">
            <a:avLst/>
          </a:prstGeom>
          <a:blipFill>
            <a:blip r:embed="rId11" cstate="print"/>
            <a:stretch>
              <a:fillRect/>
            </a:stretch>
          </a:blipFill>
        </p:spPr>
        <p:txBody>
          <a:bodyPr wrap="square" lIns="0" tIns="0" rIns="0" bIns="0" rtlCol="0"/>
          <a:lstStyle/>
          <a:p>
            <a:endParaRPr/>
          </a:p>
        </p:txBody>
      </p:sp>
      <p:sp>
        <p:nvSpPr>
          <p:cNvPr id="43" name="object 43"/>
          <p:cNvSpPr/>
          <p:nvPr/>
        </p:nvSpPr>
        <p:spPr>
          <a:xfrm>
            <a:off x="6192548" y="2874051"/>
            <a:ext cx="544199" cy="527999"/>
          </a:xfrm>
          <a:prstGeom prst="rect">
            <a:avLst/>
          </a:prstGeom>
          <a:blipFill>
            <a:blip r:embed="rId11" cstate="print"/>
            <a:stretch>
              <a:fillRect/>
            </a:stretch>
          </a:blipFill>
        </p:spPr>
        <p:txBody>
          <a:bodyPr wrap="square" lIns="0" tIns="0" rIns="0" bIns="0" rtlCol="0"/>
          <a:lstStyle/>
          <a:p>
            <a:endParaRPr/>
          </a:p>
        </p:txBody>
      </p:sp>
      <p:sp>
        <p:nvSpPr>
          <p:cNvPr id="44" name="object 44"/>
          <p:cNvSpPr/>
          <p:nvPr/>
        </p:nvSpPr>
        <p:spPr>
          <a:xfrm>
            <a:off x="6192548" y="1731051"/>
            <a:ext cx="544199" cy="527999"/>
          </a:xfrm>
          <a:prstGeom prst="rect">
            <a:avLst/>
          </a:prstGeom>
          <a:blipFill>
            <a:blip r:embed="rId11" cstate="print"/>
            <a:stretch>
              <a:fillRect/>
            </a:stretch>
          </a:blipFill>
        </p:spPr>
        <p:txBody>
          <a:bodyPr wrap="square" lIns="0" tIns="0" rIns="0" bIns="0" rtlCol="0"/>
          <a:lstStyle/>
          <a:p>
            <a:endParaRPr/>
          </a:p>
        </p:txBody>
      </p:sp>
      <p:sp>
        <p:nvSpPr>
          <p:cNvPr id="51" name="object 51"/>
          <p:cNvSpPr/>
          <p:nvPr/>
        </p:nvSpPr>
        <p:spPr>
          <a:xfrm>
            <a:off x="5462273" y="3670551"/>
            <a:ext cx="544199" cy="527999"/>
          </a:xfrm>
          <a:prstGeom prst="rect">
            <a:avLst/>
          </a:prstGeom>
          <a:blipFill>
            <a:blip r:embed="rId11" cstate="print"/>
            <a:stretch>
              <a:fillRect/>
            </a:stretch>
          </a:blipFill>
        </p:spPr>
        <p:txBody>
          <a:bodyPr wrap="square" lIns="0" tIns="0" rIns="0" bIns="0" rtlCol="0"/>
          <a:lstStyle/>
          <a:p>
            <a:endParaRPr/>
          </a:p>
        </p:txBody>
      </p:sp>
      <p:sp>
        <p:nvSpPr>
          <p:cNvPr id="52" name="object 52"/>
          <p:cNvSpPr txBox="1">
            <a:spLocks noGrp="1"/>
          </p:cNvSpPr>
          <p:nvPr>
            <p:ph type="title" idx="4294967295"/>
          </p:nvPr>
        </p:nvSpPr>
        <p:spPr>
          <a:xfrm>
            <a:off x="0" y="230188"/>
            <a:ext cx="6754813" cy="442912"/>
          </a:xfrm>
          <a:prstGeom prst="rect">
            <a:avLst/>
          </a:prstGeom>
        </p:spPr>
        <p:txBody>
          <a:bodyPr vert="horz" wrap="square" lIns="0" tIns="12700" rIns="0" bIns="0" rtlCol="0">
            <a:spAutoFit/>
          </a:bodyPr>
          <a:lstStyle/>
          <a:p>
            <a:pPr marL="12700">
              <a:lnSpc>
                <a:spcPct val="100000"/>
              </a:lnSpc>
              <a:spcBef>
                <a:spcPts val="100"/>
              </a:spcBef>
            </a:pPr>
            <a:r>
              <a:rPr sz="2800" spc="35" dirty="0">
                <a:solidFill>
                  <a:schemeClr val="accent2"/>
                </a:solidFill>
              </a:rPr>
              <a:t>Microservices'ilities</a:t>
            </a:r>
            <a:r>
              <a:rPr sz="2800" spc="-130" dirty="0">
                <a:solidFill>
                  <a:schemeClr val="accent2"/>
                </a:solidFill>
              </a:rPr>
              <a:t> </a:t>
            </a:r>
            <a:r>
              <a:rPr sz="2800" spc="180" dirty="0">
                <a:solidFill>
                  <a:schemeClr val="accent2"/>
                </a:solidFill>
              </a:rPr>
              <a:t>+</a:t>
            </a:r>
            <a:r>
              <a:rPr sz="2800" spc="-130" dirty="0">
                <a:solidFill>
                  <a:schemeClr val="accent2"/>
                </a:solidFill>
              </a:rPr>
              <a:t> </a:t>
            </a:r>
            <a:r>
              <a:rPr lang="en-US" altLang="zh-CN" sz="2800" spc="20" dirty="0">
                <a:solidFill>
                  <a:schemeClr val="accent2"/>
                </a:solidFill>
              </a:rPr>
              <a:t>TKE</a:t>
            </a:r>
            <a:r>
              <a:rPr sz="2800" spc="-125" dirty="0">
                <a:solidFill>
                  <a:schemeClr val="accent2"/>
                </a:solidFill>
              </a:rPr>
              <a:t> </a:t>
            </a:r>
            <a:r>
              <a:rPr sz="2800" spc="180" dirty="0">
                <a:solidFill>
                  <a:schemeClr val="accent2"/>
                </a:solidFill>
              </a:rPr>
              <a:t>==</a:t>
            </a:r>
            <a:r>
              <a:rPr sz="2800" spc="-130" dirty="0">
                <a:solidFill>
                  <a:schemeClr val="accent2"/>
                </a:solidFill>
              </a:rPr>
              <a:t> </a:t>
            </a:r>
            <a:r>
              <a:rPr sz="2800" spc="85" dirty="0">
                <a:solidFill>
                  <a:schemeClr val="accent2"/>
                </a:solidFill>
              </a:rPr>
              <a:t>2.0</a:t>
            </a:r>
            <a:endParaRPr sz="2800" dirty="0">
              <a:solidFill>
                <a:schemeClr val="accent2"/>
              </a:solidFill>
            </a:endParaRPr>
          </a:p>
        </p:txBody>
      </p:sp>
      <p:sp>
        <p:nvSpPr>
          <p:cNvPr id="53" name="object 53"/>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pic>
        <p:nvPicPr>
          <p:cNvPr id="54" name="图片 53">
            <a:extLst>
              <a:ext uri="{FF2B5EF4-FFF2-40B4-BE49-F238E27FC236}">
                <a16:creationId xmlns:a16="http://schemas.microsoft.com/office/drawing/2014/main" id="{664F1162-8B76-447B-8DC4-47A7E043FF92}"/>
              </a:ext>
            </a:extLst>
          </p:cNvPr>
          <p:cNvPicPr>
            <a:picLocks noChangeAspect="1"/>
          </p:cNvPicPr>
          <p:nvPr/>
        </p:nvPicPr>
        <p:blipFill>
          <a:blip r:embed="rId2"/>
          <a:stretch>
            <a:fillRect/>
          </a:stretch>
        </p:blipFill>
        <p:spPr>
          <a:xfrm>
            <a:off x="2437931" y="1873559"/>
            <a:ext cx="612155" cy="607218"/>
          </a:xfrm>
          <a:prstGeom prst="rect">
            <a:avLst/>
          </a:prstGeom>
        </p:spPr>
      </p:pic>
      <p:pic>
        <p:nvPicPr>
          <p:cNvPr id="58" name="图片 57">
            <a:extLst>
              <a:ext uri="{FF2B5EF4-FFF2-40B4-BE49-F238E27FC236}">
                <a16:creationId xmlns:a16="http://schemas.microsoft.com/office/drawing/2014/main" id="{5C5B4647-C583-4025-AFB9-A3E9B3C135E1}"/>
              </a:ext>
            </a:extLst>
          </p:cNvPr>
          <p:cNvPicPr>
            <a:picLocks noChangeAspect="1"/>
          </p:cNvPicPr>
          <p:nvPr/>
        </p:nvPicPr>
        <p:blipFill>
          <a:blip r:embed="rId2"/>
          <a:stretch>
            <a:fillRect/>
          </a:stretch>
        </p:blipFill>
        <p:spPr>
          <a:xfrm>
            <a:off x="4265922" y="4263889"/>
            <a:ext cx="612155" cy="60721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311499" y="509033"/>
            <a:ext cx="2339102" cy="523220"/>
          </a:xfrm>
          <a:prstGeom prst="rect">
            <a:avLst/>
          </a:prstGeom>
        </p:spPr>
        <p:txBody>
          <a:bodyPr wrap="none">
            <a:spAutoFit/>
          </a:bodyPr>
          <a:lstStyle/>
          <a:p>
            <a:r>
              <a:rPr lang="zh-CN" altLang="en-US" sz="2800" dirty="0">
                <a:solidFill>
                  <a:srgbClr val="000000"/>
                </a:solidFill>
                <a:latin typeface="Microsoft YaHei" panose="020B0503020204020204" pitchFamily="34" charset="-122"/>
                <a:ea typeface="Microsoft YaHei" panose="020B0503020204020204" pitchFamily="34" charset="-122"/>
              </a:rPr>
              <a:t>什么是云原生</a:t>
            </a:r>
          </a:p>
        </p:txBody>
      </p:sp>
      <p:sp>
        <p:nvSpPr>
          <p:cNvPr id="4" name="矩形 3">
            <a:extLst>
              <a:ext uri="{FF2B5EF4-FFF2-40B4-BE49-F238E27FC236}">
                <a16:creationId xmlns:a16="http://schemas.microsoft.com/office/drawing/2014/main" id="{B834F57B-5995-4F4B-98EA-5EE787AEF0E4}"/>
              </a:ext>
            </a:extLst>
          </p:cNvPr>
          <p:cNvSpPr/>
          <p:nvPr/>
        </p:nvSpPr>
        <p:spPr>
          <a:xfrm>
            <a:off x="449953" y="1335285"/>
            <a:ext cx="8694047" cy="400110"/>
          </a:xfrm>
          <a:prstGeom prst="rect">
            <a:avLst/>
          </a:prstGeom>
        </p:spPr>
        <p:txBody>
          <a:bodyPr wrap="none">
            <a:spAutoFit/>
          </a:bodyPr>
          <a:lstStyle/>
          <a:p>
            <a:pPr algn="just" fontAlgn="base"/>
            <a:r>
              <a:rPr lang="zh-CN" altLang="en-US" sz="2000" b="1" dirty="0">
                <a:solidFill>
                  <a:srgbClr val="4285F4"/>
                </a:solidFill>
                <a:latin typeface="PingFang SC"/>
              </a:rPr>
              <a:t>从</a:t>
            </a:r>
            <a:r>
              <a:rPr lang="en-US" altLang="zh-CN" sz="2000" b="1" dirty="0">
                <a:solidFill>
                  <a:srgbClr val="4285F4"/>
                </a:solidFill>
                <a:latin typeface="PingFang SC"/>
              </a:rPr>
              <a:t>Function</a:t>
            </a:r>
            <a:r>
              <a:rPr lang="zh-CN" altLang="en-US" sz="2000" b="1" dirty="0">
                <a:solidFill>
                  <a:srgbClr val="4285F4"/>
                </a:solidFill>
                <a:latin typeface="PingFang SC"/>
              </a:rPr>
              <a:t>到</a:t>
            </a:r>
            <a:r>
              <a:rPr lang="en-US" altLang="zh-CN" sz="2000" b="1" dirty="0">
                <a:solidFill>
                  <a:srgbClr val="4285F4"/>
                </a:solidFill>
                <a:latin typeface="PingFang SC"/>
              </a:rPr>
              <a:t>Service</a:t>
            </a:r>
            <a:r>
              <a:rPr lang="zh-CN" altLang="en-US" sz="2000" b="1" dirty="0">
                <a:solidFill>
                  <a:srgbClr val="4285F4"/>
                </a:solidFill>
                <a:latin typeface="PingFang SC"/>
              </a:rPr>
              <a:t>：面向过程</a:t>
            </a:r>
            <a:r>
              <a:rPr lang="en-US" altLang="zh-CN" sz="2000" b="1" dirty="0">
                <a:solidFill>
                  <a:srgbClr val="4285F4"/>
                </a:solidFill>
                <a:latin typeface="PingFang SC"/>
                <a:sym typeface="Wingdings" panose="05000000000000000000" pitchFamily="2" charset="2"/>
              </a:rPr>
              <a:t></a:t>
            </a:r>
            <a:r>
              <a:rPr lang="zh-CN" altLang="en-US" sz="2000" b="1" dirty="0">
                <a:solidFill>
                  <a:srgbClr val="4285F4"/>
                </a:solidFill>
                <a:latin typeface="PingFang SC"/>
                <a:sym typeface="Wingdings" panose="05000000000000000000" pitchFamily="2" charset="2"/>
              </a:rPr>
              <a:t>面向对象</a:t>
            </a:r>
            <a:r>
              <a:rPr lang="en-US" altLang="zh-CN" sz="2000" b="1" dirty="0">
                <a:solidFill>
                  <a:srgbClr val="4285F4"/>
                </a:solidFill>
                <a:latin typeface="PingFang SC"/>
                <a:sym typeface="Wingdings" panose="05000000000000000000" pitchFamily="2" charset="2"/>
              </a:rPr>
              <a:t>-&gt;</a:t>
            </a:r>
            <a:r>
              <a:rPr lang="zh-CN" altLang="en-US" sz="2000" b="1" dirty="0">
                <a:solidFill>
                  <a:srgbClr val="4285F4"/>
                </a:solidFill>
                <a:latin typeface="PingFang SC"/>
                <a:sym typeface="Wingdings" panose="05000000000000000000" pitchFamily="2" charset="2"/>
              </a:rPr>
              <a:t>面向接口</a:t>
            </a:r>
            <a:r>
              <a:rPr lang="en-US" altLang="zh-CN" sz="2000" b="1" dirty="0">
                <a:solidFill>
                  <a:srgbClr val="4285F4"/>
                </a:solidFill>
                <a:latin typeface="PingFang SC"/>
                <a:sym typeface="Wingdings" panose="05000000000000000000" pitchFamily="2" charset="2"/>
              </a:rPr>
              <a:t>-&gt;</a:t>
            </a:r>
            <a:r>
              <a:rPr lang="zh-CN" altLang="en-US" sz="2000" b="1" dirty="0">
                <a:solidFill>
                  <a:srgbClr val="4285F4"/>
                </a:solidFill>
                <a:latin typeface="PingFang SC"/>
                <a:sym typeface="Wingdings" panose="05000000000000000000" pitchFamily="2" charset="2"/>
              </a:rPr>
              <a:t>面向组件</a:t>
            </a:r>
            <a:r>
              <a:rPr lang="en-US" altLang="zh-CN" sz="2000" b="1" dirty="0">
                <a:solidFill>
                  <a:srgbClr val="4285F4"/>
                </a:solidFill>
                <a:latin typeface="PingFang SC"/>
                <a:sym typeface="Wingdings" panose="05000000000000000000" pitchFamily="2" charset="2"/>
              </a:rPr>
              <a:t></a:t>
            </a:r>
            <a:r>
              <a:rPr lang="zh-CN" altLang="en-US" sz="2000" b="1" dirty="0">
                <a:solidFill>
                  <a:srgbClr val="4285F4"/>
                </a:solidFill>
                <a:latin typeface="PingFang SC"/>
                <a:sym typeface="Wingdings" panose="05000000000000000000" pitchFamily="2" charset="2"/>
              </a:rPr>
              <a:t>面向服务</a:t>
            </a:r>
            <a:endParaRPr lang="en-US" altLang="zh-CN" sz="2000" b="1" i="0" dirty="0">
              <a:solidFill>
                <a:srgbClr val="4285F4"/>
              </a:solidFill>
              <a:effectLst/>
              <a:latin typeface="PingFang SC"/>
            </a:endParaRPr>
          </a:p>
        </p:txBody>
      </p:sp>
      <p:sp>
        <p:nvSpPr>
          <p:cNvPr id="5" name="矩形 4">
            <a:extLst>
              <a:ext uri="{FF2B5EF4-FFF2-40B4-BE49-F238E27FC236}">
                <a16:creationId xmlns:a16="http://schemas.microsoft.com/office/drawing/2014/main" id="{2E8A11F8-54BE-4FCB-BC48-3B7AAF2496EB}"/>
              </a:ext>
            </a:extLst>
          </p:cNvPr>
          <p:cNvSpPr/>
          <p:nvPr/>
        </p:nvSpPr>
        <p:spPr>
          <a:xfrm>
            <a:off x="449953" y="1996741"/>
            <a:ext cx="5232202" cy="400110"/>
          </a:xfrm>
          <a:prstGeom prst="rect">
            <a:avLst/>
          </a:prstGeom>
        </p:spPr>
        <p:txBody>
          <a:bodyPr wrap="none">
            <a:spAutoFit/>
          </a:bodyPr>
          <a:lstStyle/>
          <a:p>
            <a:pPr algn="just" fontAlgn="base"/>
            <a:r>
              <a:rPr lang="zh-CN" altLang="en-US" sz="2000" b="1" dirty="0">
                <a:solidFill>
                  <a:srgbClr val="4285F4"/>
                </a:solidFill>
                <a:latin typeface="PingFang SC"/>
              </a:rPr>
              <a:t>微服务：</a:t>
            </a:r>
            <a:r>
              <a:rPr lang="en-US" altLang="zh-CN" sz="2000" b="1" dirty="0">
                <a:solidFill>
                  <a:srgbClr val="4285F4"/>
                </a:solidFill>
                <a:latin typeface="PingFang SC"/>
              </a:rPr>
              <a:t>SOA </a:t>
            </a:r>
            <a:r>
              <a:rPr lang="en-US" altLang="zh-CN" sz="2000" b="1" dirty="0">
                <a:solidFill>
                  <a:srgbClr val="4285F4"/>
                </a:solidFill>
                <a:latin typeface="PingFang SC"/>
                <a:sym typeface="Wingdings" panose="05000000000000000000" pitchFamily="2" charset="2"/>
              </a:rPr>
              <a:t> </a:t>
            </a:r>
            <a:r>
              <a:rPr lang="zh-CN" altLang="en-US" sz="2000" b="1" dirty="0">
                <a:solidFill>
                  <a:srgbClr val="4285F4"/>
                </a:solidFill>
                <a:latin typeface="PingFang SC"/>
                <a:sym typeface="Wingdings" panose="05000000000000000000" pitchFamily="2" charset="2"/>
              </a:rPr>
              <a:t>亚马逊的分布式系统</a:t>
            </a:r>
            <a:r>
              <a:rPr lang="en-US" altLang="zh-CN" sz="2000" b="1" dirty="0">
                <a:solidFill>
                  <a:srgbClr val="4285F4"/>
                </a:solidFill>
                <a:latin typeface="PingFang SC"/>
                <a:sym typeface="Wingdings" panose="05000000000000000000" pitchFamily="2" charset="2"/>
              </a:rPr>
              <a:t>6</a:t>
            </a:r>
            <a:r>
              <a:rPr lang="zh-CN" altLang="en-US" sz="2000" b="1" dirty="0">
                <a:solidFill>
                  <a:srgbClr val="4285F4"/>
                </a:solidFill>
                <a:latin typeface="PingFang SC"/>
                <a:sym typeface="Wingdings" panose="05000000000000000000" pitchFamily="2" charset="2"/>
              </a:rPr>
              <a:t>条原则</a:t>
            </a:r>
            <a:endParaRPr lang="zh-CN" altLang="en-US" sz="2000" b="1" i="0" dirty="0">
              <a:solidFill>
                <a:srgbClr val="4285F4"/>
              </a:solidFill>
              <a:effectLst/>
              <a:latin typeface="PingFang SC"/>
            </a:endParaRPr>
          </a:p>
        </p:txBody>
      </p:sp>
      <p:sp>
        <p:nvSpPr>
          <p:cNvPr id="6" name="矩形 5">
            <a:extLst>
              <a:ext uri="{FF2B5EF4-FFF2-40B4-BE49-F238E27FC236}">
                <a16:creationId xmlns:a16="http://schemas.microsoft.com/office/drawing/2014/main" id="{C5C14566-F9AE-432F-87CD-B2D9B0CA7EAE}"/>
              </a:ext>
            </a:extLst>
          </p:cNvPr>
          <p:cNvSpPr/>
          <p:nvPr/>
        </p:nvSpPr>
        <p:spPr>
          <a:xfrm>
            <a:off x="449953" y="2722557"/>
            <a:ext cx="3744936" cy="400110"/>
          </a:xfrm>
          <a:prstGeom prst="rect">
            <a:avLst/>
          </a:prstGeom>
        </p:spPr>
        <p:txBody>
          <a:bodyPr wrap="none">
            <a:spAutoFit/>
          </a:bodyPr>
          <a:lstStyle/>
          <a:p>
            <a:pPr algn="just" fontAlgn="base"/>
            <a:r>
              <a:rPr lang="zh-CN" altLang="en-US" sz="2000" b="1" dirty="0">
                <a:solidFill>
                  <a:srgbClr val="4285F4"/>
                </a:solidFill>
                <a:latin typeface="PingFang SC"/>
              </a:rPr>
              <a:t>云时代： 移动互联网  </a:t>
            </a:r>
            <a:r>
              <a:rPr lang="en-US" altLang="zh-CN" sz="2000" b="1" dirty="0">
                <a:solidFill>
                  <a:srgbClr val="4285F4"/>
                </a:solidFill>
                <a:latin typeface="PingFang SC"/>
                <a:sym typeface="Wingdings" panose="05000000000000000000" pitchFamily="2" charset="2"/>
              </a:rPr>
              <a:t> </a:t>
            </a:r>
            <a:r>
              <a:rPr lang="zh-CN" altLang="en-US" sz="2000" b="1" dirty="0">
                <a:solidFill>
                  <a:srgbClr val="4285F4"/>
                </a:solidFill>
                <a:latin typeface="PingFang SC"/>
                <a:sym typeface="Wingdings" panose="05000000000000000000" pitchFamily="2" charset="2"/>
              </a:rPr>
              <a:t>云计算</a:t>
            </a:r>
            <a:endParaRPr lang="zh-CN" altLang="en-US" sz="2000" b="1" i="0" dirty="0">
              <a:solidFill>
                <a:srgbClr val="4285F4"/>
              </a:solidFill>
              <a:effectLst/>
              <a:latin typeface="PingFang SC"/>
            </a:endParaRPr>
          </a:p>
        </p:txBody>
      </p:sp>
      <p:sp>
        <p:nvSpPr>
          <p:cNvPr id="7" name="矩形 6">
            <a:extLst>
              <a:ext uri="{FF2B5EF4-FFF2-40B4-BE49-F238E27FC236}">
                <a16:creationId xmlns:a16="http://schemas.microsoft.com/office/drawing/2014/main" id="{673D814A-F17C-432C-AED6-DD7F94EEAB25}"/>
              </a:ext>
            </a:extLst>
          </p:cNvPr>
          <p:cNvSpPr/>
          <p:nvPr/>
        </p:nvSpPr>
        <p:spPr>
          <a:xfrm>
            <a:off x="449953" y="3448373"/>
            <a:ext cx="7556198" cy="400110"/>
          </a:xfrm>
          <a:prstGeom prst="rect">
            <a:avLst/>
          </a:prstGeom>
        </p:spPr>
        <p:txBody>
          <a:bodyPr wrap="square">
            <a:spAutoFit/>
          </a:bodyPr>
          <a:lstStyle/>
          <a:p>
            <a:pPr algn="just" fontAlgn="base"/>
            <a:r>
              <a:rPr lang="zh-CN" altLang="en-US" sz="2000" b="1" dirty="0">
                <a:solidFill>
                  <a:srgbClr val="4285F4"/>
                </a:solidFill>
                <a:latin typeface="PingFang SC"/>
              </a:rPr>
              <a:t>云原生应用： 微服务</a:t>
            </a:r>
            <a:r>
              <a:rPr lang="en-US" altLang="zh-CN" sz="2000" b="1" dirty="0">
                <a:solidFill>
                  <a:srgbClr val="4285F4"/>
                </a:solidFill>
                <a:latin typeface="PingFang SC"/>
                <a:sym typeface="Wingdings" panose="05000000000000000000" pitchFamily="2" charset="2"/>
              </a:rPr>
              <a:t> </a:t>
            </a:r>
            <a:r>
              <a:rPr lang="zh-CN" altLang="en-US" sz="2000" b="1" dirty="0">
                <a:solidFill>
                  <a:srgbClr val="4285F4"/>
                </a:solidFill>
                <a:latin typeface="PingFang SC"/>
                <a:sym typeface="Wingdings" panose="05000000000000000000" pitchFamily="2" charset="2"/>
              </a:rPr>
              <a:t>云原生应用 </a:t>
            </a:r>
            <a:r>
              <a:rPr lang="en-US" altLang="zh-CN" sz="2000" b="1" dirty="0">
                <a:solidFill>
                  <a:srgbClr val="4285F4"/>
                </a:solidFill>
                <a:latin typeface="PingFang SC"/>
                <a:sym typeface="Wingdings" panose="05000000000000000000" pitchFamily="2" charset="2"/>
              </a:rPr>
              <a:t> Serverless</a:t>
            </a:r>
            <a:endParaRPr lang="zh-CN" altLang="en-US" sz="2000" b="1" i="0" dirty="0">
              <a:solidFill>
                <a:srgbClr val="4285F4"/>
              </a:solidFill>
              <a:effectLst/>
              <a:latin typeface="PingFang SC"/>
            </a:endParaRPr>
          </a:p>
        </p:txBody>
      </p:sp>
    </p:spTree>
    <p:extLst>
      <p:ext uri="{BB962C8B-B14F-4D97-AF65-F5344CB8AC3E}">
        <p14:creationId xmlns:p14="http://schemas.microsoft.com/office/powerpoint/2010/main" val="95211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66BDD6CA-6EEC-4924-9090-A200A34C7D1D}"/>
              </a:ext>
            </a:extLst>
          </p:cNvPr>
          <p:cNvPicPr>
            <a:picLocks noChangeAspect="1"/>
          </p:cNvPicPr>
          <p:nvPr/>
        </p:nvPicPr>
        <p:blipFill>
          <a:blip r:embed="rId3"/>
          <a:stretch>
            <a:fillRect/>
          </a:stretch>
        </p:blipFill>
        <p:spPr>
          <a:xfrm>
            <a:off x="2538416" y="2978131"/>
            <a:ext cx="612155" cy="607218"/>
          </a:xfrm>
          <a:prstGeom prst="rect">
            <a:avLst/>
          </a:prstGeom>
        </p:spPr>
      </p:pic>
      <p:sp>
        <p:nvSpPr>
          <p:cNvPr id="8" name="object 8"/>
          <p:cNvSpPr/>
          <p:nvPr/>
        </p:nvSpPr>
        <p:spPr>
          <a:xfrm>
            <a:off x="3351521" y="1068000"/>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9" name="object 9"/>
          <p:cNvSpPr/>
          <p:nvPr/>
        </p:nvSpPr>
        <p:spPr>
          <a:xfrm>
            <a:off x="3351521" y="1068000"/>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10" name="object 10"/>
          <p:cNvSpPr/>
          <p:nvPr/>
        </p:nvSpPr>
        <p:spPr>
          <a:xfrm>
            <a:off x="2964096" y="932628"/>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11" name="object 11"/>
          <p:cNvSpPr/>
          <p:nvPr/>
        </p:nvSpPr>
        <p:spPr>
          <a:xfrm>
            <a:off x="2964096" y="932628"/>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12" name="object 12"/>
          <p:cNvSpPr/>
          <p:nvPr/>
        </p:nvSpPr>
        <p:spPr>
          <a:xfrm>
            <a:off x="3847146" y="1772476"/>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13" name="object 13"/>
          <p:cNvSpPr/>
          <p:nvPr/>
        </p:nvSpPr>
        <p:spPr>
          <a:xfrm>
            <a:off x="3296222" y="1564243"/>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932776"/>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15" name="object 15"/>
          <p:cNvSpPr/>
          <p:nvPr/>
        </p:nvSpPr>
        <p:spPr>
          <a:xfrm>
            <a:off x="4966945" y="932776"/>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6" name="object 16"/>
          <p:cNvSpPr/>
          <p:nvPr/>
        </p:nvSpPr>
        <p:spPr>
          <a:xfrm>
            <a:off x="5394670" y="1564243"/>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7" name="object 17"/>
          <p:cNvSpPr/>
          <p:nvPr/>
        </p:nvSpPr>
        <p:spPr>
          <a:xfrm>
            <a:off x="5558046" y="2586074"/>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8" name="object 18"/>
          <p:cNvSpPr/>
          <p:nvPr/>
        </p:nvSpPr>
        <p:spPr>
          <a:xfrm>
            <a:off x="5394670" y="3088906"/>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9" name="object 19"/>
          <p:cNvSpPr/>
          <p:nvPr/>
        </p:nvSpPr>
        <p:spPr>
          <a:xfrm>
            <a:off x="4966945" y="3399673"/>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20" name="object 20"/>
          <p:cNvSpPr/>
          <p:nvPr/>
        </p:nvSpPr>
        <p:spPr>
          <a:xfrm>
            <a:off x="4165248" y="3399673"/>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21" name="object 21"/>
          <p:cNvSpPr/>
          <p:nvPr/>
        </p:nvSpPr>
        <p:spPr>
          <a:xfrm>
            <a:off x="3296222" y="3088906"/>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22" name="object 22"/>
          <p:cNvSpPr/>
          <p:nvPr/>
        </p:nvSpPr>
        <p:spPr>
          <a:xfrm>
            <a:off x="2964246" y="2586074"/>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23" name="object 23"/>
          <p:cNvSpPr txBox="1"/>
          <p:nvPr/>
        </p:nvSpPr>
        <p:spPr>
          <a:xfrm>
            <a:off x="4245612" y="2419212"/>
            <a:ext cx="90551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MyService</a:t>
            </a:r>
            <a:endParaRPr sz="1400">
              <a:latin typeface="Arial"/>
              <a:cs typeface="Arial"/>
            </a:endParaRPr>
          </a:p>
        </p:txBody>
      </p:sp>
      <p:sp>
        <p:nvSpPr>
          <p:cNvPr id="24" name="object 24"/>
          <p:cNvSpPr txBox="1"/>
          <p:nvPr/>
        </p:nvSpPr>
        <p:spPr>
          <a:xfrm>
            <a:off x="3204737" y="2123869"/>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25" name="object 25"/>
          <p:cNvSpPr txBox="1"/>
          <p:nvPr/>
        </p:nvSpPr>
        <p:spPr>
          <a:xfrm>
            <a:off x="3720080" y="1496170"/>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26" name="object 26"/>
          <p:cNvSpPr txBox="1"/>
          <p:nvPr/>
        </p:nvSpPr>
        <p:spPr>
          <a:xfrm>
            <a:off x="4587576" y="1151919"/>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7" name="object 27"/>
          <p:cNvSpPr txBox="1"/>
          <p:nvPr/>
        </p:nvSpPr>
        <p:spPr>
          <a:xfrm>
            <a:off x="5179103" y="1540145"/>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8" name="object 28"/>
          <p:cNvSpPr txBox="1"/>
          <p:nvPr/>
        </p:nvSpPr>
        <p:spPr>
          <a:xfrm>
            <a:off x="5627229" y="2094994"/>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9" name="object 29"/>
          <p:cNvSpPr txBox="1"/>
          <p:nvPr/>
        </p:nvSpPr>
        <p:spPr>
          <a:xfrm>
            <a:off x="5155418" y="3488044"/>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30" name="object 30"/>
          <p:cNvSpPr txBox="1"/>
          <p:nvPr/>
        </p:nvSpPr>
        <p:spPr>
          <a:xfrm>
            <a:off x="4473909" y="3801520"/>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31" name="object 31"/>
          <p:cNvSpPr txBox="1"/>
          <p:nvPr/>
        </p:nvSpPr>
        <p:spPr>
          <a:xfrm>
            <a:off x="3525847" y="3457270"/>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32" name="object 32"/>
          <p:cNvSpPr txBox="1"/>
          <p:nvPr/>
        </p:nvSpPr>
        <p:spPr>
          <a:xfrm>
            <a:off x="3274785" y="2866770"/>
            <a:ext cx="47752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Logging</a:t>
            </a:r>
            <a:endParaRPr sz="1000">
              <a:latin typeface="Arial"/>
              <a:cs typeface="Arial"/>
            </a:endParaRPr>
          </a:p>
        </p:txBody>
      </p:sp>
      <p:sp>
        <p:nvSpPr>
          <p:cNvPr id="33" name="object 33"/>
          <p:cNvSpPr txBox="1"/>
          <p:nvPr/>
        </p:nvSpPr>
        <p:spPr>
          <a:xfrm>
            <a:off x="5614373" y="2824020"/>
            <a:ext cx="52578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Elasticity</a:t>
            </a:r>
            <a:endParaRPr sz="1000">
              <a:latin typeface="Arial"/>
              <a:cs typeface="Arial"/>
            </a:endParaRPr>
          </a:p>
        </p:txBody>
      </p:sp>
      <p:sp>
        <p:nvSpPr>
          <p:cNvPr id="34" name="object 34"/>
          <p:cNvSpPr/>
          <p:nvPr/>
        </p:nvSpPr>
        <p:spPr>
          <a:xfrm>
            <a:off x="4030896" y="2745150"/>
            <a:ext cx="879800" cy="335300"/>
          </a:xfrm>
          <a:prstGeom prst="rect">
            <a:avLst/>
          </a:prstGeom>
          <a:blipFill>
            <a:blip r:embed="rId4" cstate="print"/>
            <a:stretch>
              <a:fillRect/>
            </a:stretch>
          </a:blipFill>
        </p:spPr>
        <p:txBody>
          <a:bodyPr wrap="square" lIns="0" tIns="0" rIns="0" bIns="0" rtlCol="0"/>
          <a:lstStyle/>
          <a:p>
            <a:endParaRPr/>
          </a:p>
        </p:txBody>
      </p:sp>
      <p:sp>
        <p:nvSpPr>
          <p:cNvPr id="35" name="object 35"/>
          <p:cNvSpPr/>
          <p:nvPr/>
        </p:nvSpPr>
        <p:spPr>
          <a:xfrm>
            <a:off x="4043596" y="2795950"/>
            <a:ext cx="778199" cy="233699"/>
          </a:xfrm>
          <a:prstGeom prst="rect">
            <a:avLst/>
          </a:prstGeom>
          <a:blipFill>
            <a:blip r:embed="rId5" cstate="print"/>
            <a:stretch>
              <a:fillRect/>
            </a:stretch>
          </a:blipFill>
        </p:spPr>
        <p:txBody>
          <a:bodyPr wrap="square" lIns="0" tIns="0" rIns="0" bIns="0" rtlCol="0"/>
          <a:lstStyle/>
          <a:p>
            <a:endParaRPr/>
          </a:p>
        </p:txBody>
      </p:sp>
      <p:sp>
        <p:nvSpPr>
          <p:cNvPr id="36" name="object 36"/>
          <p:cNvSpPr/>
          <p:nvPr/>
        </p:nvSpPr>
        <p:spPr>
          <a:xfrm>
            <a:off x="4974348" y="2647597"/>
            <a:ext cx="430700" cy="430700"/>
          </a:xfrm>
          <a:prstGeom prst="rect">
            <a:avLst/>
          </a:prstGeom>
          <a:blipFill>
            <a:blip r:embed="rId6" cstate="print"/>
            <a:stretch>
              <a:fillRect/>
            </a:stretch>
          </a:blipFill>
        </p:spPr>
        <p:txBody>
          <a:bodyPr wrap="square" lIns="0" tIns="0" rIns="0" bIns="0" rtlCol="0"/>
          <a:lstStyle/>
          <a:p>
            <a:endParaRPr/>
          </a:p>
        </p:txBody>
      </p:sp>
      <p:sp>
        <p:nvSpPr>
          <p:cNvPr id="37" name="object 37"/>
          <p:cNvSpPr/>
          <p:nvPr/>
        </p:nvSpPr>
        <p:spPr>
          <a:xfrm>
            <a:off x="4987048" y="2698397"/>
            <a:ext cx="329099" cy="329099"/>
          </a:xfrm>
          <a:prstGeom prst="rect">
            <a:avLst/>
          </a:prstGeom>
          <a:blipFill>
            <a:blip r:embed="rId7" cstate="print"/>
            <a:stretch>
              <a:fillRect/>
            </a:stretch>
          </a:blipFill>
        </p:spPr>
        <p:txBody>
          <a:bodyPr wrap="square" lIns="0" tIns="0" rIns="0" bIns="0" rtlCol="0"/>
          <a:lstStyle/>
          <a:p>
            <a:endParaRPr/>
          </a:p>
        </p:txBody>
      </p:sp>
      <p:sp>
        <p:nvSpPr>
          <p:cNvPr id="38" name="object 38"/>
          <p:cNvSpPr/>
          <p:nvPr/>
        </p:nvSpPr>
        <p:spPr>
          <a:xfrm>
            <a:off x="4410420" y="2895511"/>
            <a:ext cx="674300" cy="674300"/>
          </a:xfrm>
          <a:prstGeom prst="rect">
            <a:avLst/>
          </a:prstGeom>
          <a:blipFill>
            <a:blip r:embed="rId8" cstate="print"/>
            <a:stretch>
              <a:fillRect/>
            </a:stretch>
          </a:blipFill>
        </p:spPr>
        <p:txBody>
          <a:bodyPr wrap="square" lIns="0" tIns="0" rIns="0" bIns="0" rtlCol="0"/>
          <a:lstStyle/>
          <a:p>
            <a:endParaRPr/>
          </a:p>
        </p:txBody>
      </p:sp>
      <p:sp>
        <p:nvSpPr>
          <p:cNvPr id="39" name="object 39"/>
          <p:cNvSpPr/>
          <p:nvPr/>
        </p:nvSpPr>
        <p:spPr>
          <a:xfrm>
            <a:off x="4423120" y="2946311"/>
            <a:ext cx="572699" cy="572699"/>
          </a:xfrm>
          <a:prstGeom prst="rect">
            <a:avLst/>
          </a:prstGeom>
          <a:blipFill>
            <a:blip r:embed="rId9" cstate="print"/>
            <a:stretch>
              <a:fillRect/>
            </a:stretch>
          </a:blipFill>
        </p:spPr>
        <p:txBody>
          <a:bodyPr wrap="square" lIns="0" tIns="0" rIns="0" bIns="0" rtlCol="0"/>
          <a:lstStyle/>
          <a:p>
            <a:endParaRPr/>
          </a:p>
        </p:txBody>
      </p:sp>
      <p:sp>
        <p:nvSpPr>
          <p:cNvPr id="40" name="object 40"/>
          <p:cNvSpPr/>
          <p:nvPr/>
        </p:nvSpPr>
        <p:spPr>
          <a:xfrm>
            <a:off x="4031146" y="1888737"/>
            <a:ext cx="572700" cy="572700"/>
          </a:xfrm>
          <a:prstGeom prst="rect">
            <a:avLst/>
          </a:prstGeom>
          <a:blipFill>
            <a:blip r:embed="rId10" cstate="print"/>
            <a:stretch>
              <a:fillRect/>
            </a:stretch>
          </a:blipFill>
        </p:spPr>
        <p:txBody>
          <a:bodyPr wrap="square" lIns="0" tIns="0" rIns="0" bIns="0" rtlCol="0"/>
          <a:lstStyle/>
          <a:p>
            <a:endParaRPr/>
          </a:p>
        </p:txBody>
      </p:sp>
      <p:sp>
        <p:nvSpPr>
          <p:cNvPr id="41" name="object 41"/>
          <p:cNvSpPr/>
          <p:nvPr/>
        </p:nvSpPr>
        <p:spPr>
          <a:xfrm>
            <a:off x="4581864" y="1930519"/>
            <a:ext cx="647099" cy="647099"/>
          </a:xfrm>
          <a:prstGeom prst="rect">
            <a:avLst/>
          </a:prstGeom>
          <a:blipFill>
            <a:blip r:embed="rId11" cstate="print"/>
            <a:stretch>
              <a:fillRect/>
            </a:stretch>
          </a:blipFill>
        </p:spPr>
        <p:txBody>
          <a:bodyPr wrap="square" lIns="0" tIns="0" rIns="0" bIns="0" rtlCol="0"/>
          <a:lstStyle/>
          <a:p>
            <a:endParaRPr/>
          </a:p>
        </p:txBody>
      </p:sp>
      <p:sp>
        <p:nvSpPr>
          <p:cNvPr id="42" name="object 42"/>
          <p:cNvSpPr txBox="1">
            <a:spLocks noGrp="1"/>
          </p:cNvSpPr>
          <p:nvPr>
            <p:ph type="title" idx="4294967295"/>
          </p:nvPr>
        </p:nvSpPr>
        <p:spPr>
          <a:xfrm>
            <a:off x="213686" y="118189"/>
            <a:ext cx="5768975" cy="442912"/>
          </a:xfrm>
          <a:prstGeom prst="rect">
            <a:avLst/>
          </a:prstGeom>
        </p:spPr>
        <p:txBody>
          <a:bodyPr vert="horz" wrap="square" lIns="0" tIns="12700" rIns="0" bIns="0" rtlCol="0">
            <a:spAutoFit/>
          </a:bodyPr>
          <a:lstStyle/>
          <a:p>
            <a:pPr marL="12700">
              <a:lnSpc>
                <a:spcPct val="100000"/>
              </a:lnSpc>
              <a:spcBef>
                <a:spcPts val="100"/>
              </a:spcBef>
            </a:pPr>
            <a:r>
              <a:rPr sz="2800" spc="35" dirty="0">
                <a:solidFill>
                  <a:schemeClr val="accent2"/>
                </a:solidFill>
              </a:rPr>
              <a:t>Microservices'ilities</a:t>
            </a:r>
            <a:r>
              <a:rPr sz="2800" spc="-130" dirty="0">
                <a:solidFill>
                  <a:schemeClr val="accent2"/>
                </a:solidFill>
              </a:rPr>
              <a:t> </a:t>
            </a:r>
            <a:r>
              <a:rPr sz="2800" spc="180" dirty="0">
                <a:solidFill>
                  <a:schemeClr val="accent2"/>
                </a:solidFill>
              </a:rPr>
              <a:t>+</a:t>
            </a:r>
            <a:r>
              <a:rPr sz="2800" spc="-130" dirty="0">
                <a:solidFill>
                  <a:schemeClr val="accent2"/>
                </a:solidFill>
              </a:rPr>
              <a:t> </a:t>
            </a:r>
            <a:r>
              <a:rPr sz="2800" spc="60" dirty="0">
                <a:solidFill>
                  <a:schemeClr val="accent2"/>
                </a:solidFill>
              </a:rPr>
              <a:t>Istio</a:t>
            </a:r>
            <a:r>
              <a:rPr sz="2800" spc="-130" dirty="0">
                <a:solidFill>
                  <a:schemeClr val="accent2"/>
                </a:solidFill>
              </a:rPr>
              <a:t> </a:t>
            </a:r>
            <a:r>
              <a:rPr sz="2800" spc="180" dirty="0">
                <a:solidFill>
                  <a:schemeClr val="accent2"/>
                </a:solidFill>
              </a:rPr>
              <a:t>==</a:t>
            </a:r>
            <a:r>
              <a:rPr sz="2800" spc="-130" dirty="0">
                <a:solidFill>
                  <a:schemeClr val="accent2"/>
                </a:solidFill>
              </a:rPr>
              <a:t> </a:t>
            </a:r>
            <a:r>
              <a:rPr sz="2800" spc="75" dirty="0">
                <a:solidFill>
                  <a:schemeClr val="accent2"/>
                </a:solidFill>
              </a:rPr>
              <a:t>3.0</a:t>
            </a:r>
            <a:endParaRPr sz="2800" dirty="0">
              <a:solidFill>
                <a:schemeClr val="accent2"/>
              </a:solidFill>
            </a:endParaRPr>
          </a:p>
        </p:txBody>
      </p:sp>
      <p:sp>
        <p:nvSpPr>
          <p:cNvPr id="53" name="object 53"/>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sp>
        <p:nvSpPr>
          <p:cNvPr id="43" name="object 43"/>
          <p:cNvSpPr/>
          <p:nvPr/>
        </p:nvSpPr>
        <p:spPr>
          <a:xfrm>
            <a:off x="5506748" y="892851"/>
            <a:ext cx="544199" cy="527999"/>
          </a:xfrm>
          <a:prstGeom prst="rect">
            <a:avLst/>
          </a:prstGeom>
          <a:blipFill>
            <a:blip r:embed="rId12" cstate="print"/>
            <a:stretch>
              <a:fillRect/>
            </a:stretch>
          </a:blipFill>
        </p:spPr>
        <p:txBody>
          <a:bodyPr wrap="square" lIns="0" tIns="0" rIns="0" bIns="0" rtlCol="0"/>
          <a:lstStyle/>
          <a:p>
            <a:endParaRPr/>
          </a:p>
        </p:txBody>
      </p:sp>
      <p:sp>
        <p:nvSpPr>
          <p:cNvPr id="44" name="object 44"/>
          <p:cNvSpPr/>
          <p:nvPr/>
        </p:nvSpPr>
        <p:spPr>
          <a:xfrm>
            <a:off x="6192548" y="2874051"/>
            <a:ext cx="544199" cy="527999"/>
          </a:xfrm>
          <a:prstGeom prst="rect">
            <a:avLst/>
          </a:prstGeom>
          <a:blipFill>
            <a:blip r:embed="rId12" cstate="print"/>
            <a:stretch>
              <a:fillRect/>
            </a:stretch>
          </a:blipFill>
        </p:spPr>
        <p:txBody>
          <a:bodyPr wrap="square" lIns="0" tIns="0" rIns="0" bIns="0" rtlCol="0"/>
          <a:lstStyle/>
          <a:p>
            <a:endParaRPr/>
          </a:p>
        </p:txBody>
      </p:sp>
      <p:sp>
        <p:nvSpPr>
          <p:cNvPr id="45" name="object 45"/>
          <p:cNvSpPr/>
          <p:nvPr/>
        </p:nvSpPr>
        <p:spPr>
          <a:xfrm>
            <a:off x="6192548" y="1731051"/>
            <a:ext cx="544199" cy="527999"/>
          </a:xfrm>
          <a:prstGeom prst="rect">
            <a:avLst/>
          </a:prstGeom>
          <a:blipFill>
            <a:blip r:embed="rId12" cstate="print"/>
            <a:stretch>
              <a:fillRect/>
            </a:stretch>
          </a:blipFill>
        </p:spPr>
        <p:txBody>
          <a:bodyPr wrap="square" lIns="0" tIns="0" rIns="0" bIns="0" rtlCol="0"/>
          <a:lstStyle/>
          <a:p>
            <a:endParaRPr/>
          </a:p>
        </p:txBody>
      </p:sp>
      <p:sp>
        <p:nvSpPr>
          <p:cNvPr id="46" name="object 46"/>
          <p:cNvSpPr/>
          <p:nvPr/>
        </p:nvSpPr>
        <p:spPr>
          <a:xfrm>
            <a:off x="5603972" y="3680597"/>
            <a:ext cx="403574" cy="601250"/>
          </a:xfrm>
          <a:prstGeom prst="rect">
            <a:avLst/>
          </a:prstGeom>
          <a:blipFill>
            <a:blip r:embed="rId13" cstate="print"/>
            <a:stretch>
              <a:fillRect/>
            </a:stretch>
          </a:blipFill>
        </p:spPr>
        <p:txBody>
          <a:bodyPr wrap="square" lIns="0" tIns="0" rIns="0" bIns="0" rtlCol="0"/>
          <a:lstStyle/>
          <a:p>
            <a:endParaRPr/>
          </a:p>
        </p:txBody>
      </p:sp>
      <p:sp>
        <p:nvSpPr>
          <p:cNvPr id="47" name="object 47"/>
          <p:cNvSpPr/>
          <p:nvPr/>
        </p:nvSpPr>
        <p:spPr>
          <a:xfrm>
            <a:off x="3470372" y="3680597"/>
            <a:ext cx="403574" cy="601250"/>
          </a:xfrm>
          <a:prstGeom prst="rect">
            <a:avLst/>
          </a:prstGeom>
          <a:blipFill>
            <a:blip r:embed="rId13" cstate="print"/>
            <a:stretch>
              <a:fillRect/>
            </a:stretch>
          </a:blipFill>
        </p:spPr>
        <p:txBody>
          <a:bodyPr wrap="square" lIns="0" tIns="0" rIns="0" bIns="0" rtlCol="0"/>
          <a:lstStyle/>
          <a:p>
            <a:endParaRPr/>
          </a:p>
        </p:txBody>
      </p:sp>
      <p:sp>
        <p:nvSpPr>
          <p:cNvPr id="48" name="object 48"/>
          <p:cNvSpPr/>
          <p:nvPr/>
        </p:nvSpPr>
        <p:spPr>
          <a:xfrm>
            <a:off x="3394172" y="861197"/>
            <a:ext cx="403574" cy="601250"/>
          </a:xfrm>
          <a:prstGeom prst="rect">
            <a:avLst/>
          </a:prstGeom>
          <a:blipFill>
            <a:blip r:embed="rId13" cstate="print"/>
            <a:stretch>
              <a:fillRect/>
            </a:stretch>
          </a:blipFill>
        </p:spPr>
        <p:txBody>
          <a:bodyPr wrap="square" lIns="0" tIns="0" rIns="0" bIns="0" rtlCol="0"/>
          <a:lstStyle/>
          <a:p>
            <a:endParaRPr/>
          </a:p>
        </p:txBody>
      </p:sp>
      <p:sp>
        <p:nvSpPr>
          <p:cNvPr id="52" name="object 52"/>
          <p:cNvSpPr/>
          <p:nvPr/>
        </p:nvSpPr>
        <p:spPr>
          <a:xfrm>
            <a:off x="4488622" y="356331"/>
            <a:ext cx="403574" cy="601250"/>
          </a:xfrm>
          <a:prstGeom prst="rect">
            <a:avLst/>
          </a:prstGeom>
          <a:blipFill>
            <a:blip r:embed="rId13" cstate="print"/>
            <a:stretch>
              <a:fillRect/>
            </a:stretch>
          </a:blipFill>
        </p:spPr>
        <p:txBody>
          <a:bodyPr wrap="square" lIns="0" tIns="0" rIns="0" bIns="0" rtlCol="0"/>
          <a:lstStyle/>
          <a:p>
            <a:endParaRPr/>
          </a:p>
        </p:txBody>
      </p:sp>
      <p:pic>
        <p:nvPicPr>
          <p:cNvPr id="54" name="图片 53">
            <a:extLst>
              <a:ext uri="{FF2B5EF4-FFF2-40B4-BE49-F238E27FC236}">
                <a16:creationId xmlns:a16="http://schemas.microsoft.com/office/drawing/2014/main" id="{3DE8F7A5-5E29-413B-9432-1282CF0F42AE}"/>
              </a:ext>
            </a:extLst>
          </p:cNvPr>
          <p:cNvPicPr>
            <a:picLocks noChangeAspect="1"/>
          </p:cNvPicPr>
          <p:nvPr/>
        </p:nvPicPr>
        <p:blipFill>
          <a:blip r:embed="rId3"/>
          <a:stretch>
            <a:fillRect/>
          </a:stretch>
        </p:blipFill>
        <p:spPr>
          <a:xfrm>
            <a:off x="2437931" y="1873559"/>
            <a:ext cx="612155" cy="607218"/>
          </a:xfrm>
          <a:prstGeom prst="rect">
            <a:avLst/>
          </a:prstGeom>
        </p:spPr>
      </p:pic>
      <p:pic>
        <p:nvPicPr>
          <p:cNvPr id="56" name="图片 55">
            <a:extLst>
              <a:ext uri="{FF2B5EF4-FFF2-40B4-BE49-F238E27FC236}">
                <a16:creationId xmlns:a16="http://schemas.microsoft.com/office/drawing/2014/main" id="{2CCFB38A-36A5-4ED8-A9C8-A628848E7B21}"/>
              </a:ext>
            </a:extLst>
          </p:cNvPr>
          <p:cNvPicPr>
            <a:picLocks noChangeAspect="1"/>
          </p:cNvPicPr>
          <p:nvPr/>
        </p:nvPicPr>
        <p:blipFill>
          <a:blip r:embed="rId3"/>
          <a:stretch>
            <a:fillRect/>
          </a:stretch>
        </p:blipFill>
        <p:spPr>
          <a:xfrm>
            <a:off x="4427465" y="4274697"/>
            <a:ext cx="612155" cy="60721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487363"/>
            <a:ext cx="4845050" cy="452437"/>
          </a:xfrm>
          <a:prstGeom prst="rect">
            <a:avLst/>
          </a:prstGeom>
        </p:spPr>
        <p:txBody>
          <a:bodyPr vert="horz" wrap="square" lIns="0" tIns="12700" rIns="0" bIns="0" rtlCol="0">
            <a:spAutoFit/>
          </a:bodyPr>
          <a:lstStyle/>
          <a:p>
            <a:pPr marL="12700">
              <a:lnSpc>
                <a:spcPct val="100000"/>
              </a:lnSpc>
              <a:spcBef>
                <a:spcPts val="100"/>
              </a:spcBef>
            </a:pPr>
            <a:r>
              <a:rPr lang="zh-CN" altLang="en-US" sz="2800" spc="-135" dirty="0"/>
              <a:t>微服务演进</a:t>
            </a:r>
            <a:endParaRPr sz="2800" spc="-80" dirty="0"/>
          </a:p>
        </p:txBody>
      </p:sp>
      <p:sp>
        <p:nvSpPr>
          <p:cNvPr id="4" name="object 4"/>
          <p:cNvSpPr/>
          <p:nvPr/>
        </p:nvSpPr>
        <p:spPr>
          <a:xfrm>
            <a:off x="2580425" y="1511949"/>
            <a:ext cx="1416685" cy="1908810"/>
          </a:xfrm>
          <a:custGeom>
            <a:avLst/>
            <a:gdLst/>
            <a:ahLst/>
            <a:cxnLst/>
            <a:rect l="l" t="t" r="r" b="b"/>
            <a:pathLst>
              <a:path w="1416685" h="1908810">
                <a:moveTo>
                  <a:pt x="0" y="0"/>
                </a:moveTo>
                <a:lnTo>
                  <a:pt x="1416299" y="0"/>
                </a:lnTo>
                <a:lnTo>
                  <a:pt x="1416299" y="1908299"/>
                </a:lnTo>
                <a:lnTo>
                  <a:pt x="0" y="1908299"/>
                </a:lnTo>
                <a:lnTo>
                  <a:pt x="0" y="0"/>
                </a:lnTo>
                <a:close/>
              </a:path>
            </a:pathLst>
          </a:custGeom>
          <a:solidFill>
            <a:srgbClr val="134F5C"/>
          </a:solidFill>
        </p:spPr>
        <p:txBody>
          <a:bodyPr wrap="square" lIns="0" tIns="0" rIns="0" bIns="0" rtlCol="0"/>
          <a:lstStyle/>
          <a:p>
            <a:endParaRPr/>
          </a:p>
        </p:txBody>
      </p:sp>
      <p:sp>
        <p:nvSpPr>
          <p:cNvPr id="5" name="object 5"/>
          <p:cNvSpPr txBox="1"/>
          <p:nvPr/>
        </p:nvSpPr>
        <p:spPr>
          <a:xfrm>
            <a:off x="2655111" y="1511949"/>
            <a:ext cx="1341755" cy="716915"/>
          </a:xfrm>
          <a:prstGeom prst="rect">
            <a:avLst/>
          </a:prstGeom>
          <a:solidFill>
            <a:srgbClr val="134F5C"/>
          </a:solidFill>
        </p:spPr>
        <p:txBody>
          <a:bodyPr vert="horz" wrap="square" lIns="0" tIns="0" rIns="0" bIns="0" rtlCol="0">
            <a:spAutoFit/>
          </a:bodyPr>
          <a:lstStyle/>
          <a:p>
            <a:pPr>
              <a:lnSpc>
                <a:spcPct val="100000"/>
              </a:lnSpc>
            </a:pPr>
            <a:endParaRPr sz="1200">
              <a:latin typeface="Times New Roman"/>
              <a:cs typeface="Times New Roman"/>
            </a:endParaRPr>
          </a:p>
          <a:p>
            <a:pPr marL="421640">
              <a:lnSpc>
                <a:spcPct val="100000"/>
              </a:lnSpc>
              <a:spcBef>
                <a:spcPts val="690"/>
              </a:spcBef>
            </a:pPr>
            <a:r>
              <a:rPr sz="1000" spc="-5" dirty="0">
                <a:solidFill>
                  <a:srgbClr val="FFFFFF"/>
                </a:solidFill>
                <a:latin typeface="Arial"/>
                <a:cs typeface="Arial"/>
              </a:rPr>
              <a:t>Service</a:t>
            </a:r>
            <a:endParaRPr sz="1000">
              <a:latin typeface="Arial"/>
              <a:cs typeface="Arial"/>
            </a:endParaRPr>
          </a:p>
        </p:txBody>
      </p:sp>
      <p:sp>
        <p:nvSpPr>
          <p:cNvPr id="6" name="object 6"/>
          <p:cNvSpPr txBox="1"/>
          <p:nvPr/>
        </p:nvSpPr>
        <p:spPr>
          <a:xfrm>
            <a:off x="2655111" y="3164477"/>
            <a:ext cx="1341755" cy="229235"/>
          </a:xfrm>
          <a:prstGeom prst="rect">
            <a:avLst/>
          </a:prstGeom>
          <a:solidFill>
            <a:srgbClr val="E69137"/>
          </a:solidFill>
        </p:spPr>
        <p:txBody>
          <a:bodyPr vert="horz" wrap="square" lIns="0" tIns="38100" rIns="0" bIns="0" rtlCol="0">
            <a:spAutoFit/>
          </a:bodyPr>
          <a:lstStyle/>
          <a:p>
            <a:pPr marR="66040" algn="ctr">
              <a:lnSpc>
                <a:spcPct val="100000"/>
              </a:lnSpc>
              <a:spcBef>
                <a:spcPts val="300"/>
              </a:spcBef>
            </a:pPr>
            <a:r>
              <a:rPr sz="800" dirty="0">
                <a:solidFill>
                  <a:srgbClr val="FFFFFF"/>
                </a:solidFill>
                <a:latin typeface="Arial"/>
                <a:cs typeface="Arial"/>
              </a:rPr>
              <a:t>Config</a:t>
            </a:r>
            <a:endParaRPr sz="800">
              <a:latin typeface="Arial"/>
              <a:cs typeface="Arial"/>
            </a:endParaRPr>
          </a:p>
        </p:txBody>
      </p:sp>
      <p:sp>
        <p:nvSpPr>
          <p:cNvPr id="7" name="object 7"/>
          <p:cNvSpPr txBox="1"/>
          <p:nvPr/>
        </p:nvSpPr>
        <p:spPr>
          <a:xfrm>
            <a:off x="2655111" y="2930435"/>
            <a:ext cx="1341755" cy="208279"/>
          </a:xfrm>
          <a:prstGeom prst="rect">
            <a:avLst/>
          </a:prstGeom>
          <a:solidFill>
            <a:srgbClr val="E69137"/>
          </a:solidFill>
        </p:spPr>
        <p:txBody>
          <a:bodyPr vert="horz" wrap="square" lIns="0" tIns="38100" rIns="0" bIns="0" rtlCol="0">
            <a:spAutoFit/>
          </a:bodyPr>
          <a:lstStyle/>
          <a:p>
            <a:pPr marL="314960">
              <a:lnSpc>
                <a:spcPct val="100000"/>
              </a:lnSpc>
              <a:spcBef>
                <a:spcPts val="300"/>
              </a:spcBef>
            </a:pPr>
            <a:r>
              <a:rPr sz="800" spc="-15" dirty="0">
                <a:solidFill>
                  <a:srgbClr val="FFFFFF"/>
                </a:solidFill>
                <a:latin typeface="Arial"/>
                <a:cs typeface="Arial"/>
              </a:rPr>
              <a:t>Svc</a:t>
            </a:r>
            <a:r>
              <a:rPr sz="800" spc="-40" dirty="0">
                <a:solidFill>
                  <a:srgbClr val="FFFFFF"/>
                </a:solidFill>
                <a:latin typeface="Arial"/>
                <a:cs typeface="Arial"/>
              </a:rPr>
              <a:t> </a:t>
            </a:r>
            <a:r>
              <a:rPr sz="800" dirty="0">
                <a:solidFill>
                  <a:srgbClr val="FFFFFF"/>
                </a:solidFill>
                <a:latin typeface="Arial"/>
                <a:cs typeface="Arial"/>
              </a:rPr>
              <a:t>Discovery</a:t>
            </a:r>
            <a:endParaRPr sz="800">
              <a:latin typeface="Arial"/>
              <a:cs typeface="Arial"/>
            </a:endParaRPr>
          </a:p>
        </p:txBody>
      </p:sp>
      <p:sp>
        <p:nvSpPr>
          <p:cNvPr id="8" name="object 8"/>
          <p:cNvSpPr txBox="1"/>
          <p:nvPr/>
        </p:nvSpPr>
        <p:spPr>
          <a:xfrm>
            <a:off x="2655111" y="2696392"/>
            <a:ext cx="1341755" cy="208279"/>
          </a:xfrm>
          <a:prstGeom prst="rect">
            <a:avLst/>
          </a:prstGeom>
          <a:solidFill>
            <a:srgbClr val="E69137"/>
          </a:solidFill>
        </p:spPr>
        <p:txBody>
          <a:bodyPr vert="horz" wrap="square" lIns="0" tIns="38100" rIns="0" bIns="0" rtlCol="0">
            <a:spAutoFit/>
          </a:bodyPr>
          <a:lstStyle/>
          <a:p>
            <a:pPr marR="66040" algn="ctr">
              <a:lnSpc>
                <a:spcPct val="100000"/>
              </a:lnSpc>
              <a:spcBef>
                <a:spcPts val="300"/>
              </a:spcBef>
            </a:pPr>
            <a:r>
              <a:rPr sz="800" spc="10" dirty="0">
                <a:solidFill>
                  <a:srgbClr val="FFFFFF"/>
                </a:solidFill>
                <a:latin typeface="Arial"/>
                <a:cs typeface="Arial"/>
              </a:rPr>
              <a:t>Routing</a:t>
            </a:r>
            <a:endParaRPr sz="800">
              <a:latin typeface="Arial"/>
              <a:cs typeface="Arial"/>
            </a:endParaRPr>
          </a:p>
        </p:txBody>
      </p:sp>
      <p:sp>
        <p:nvSpPr>
          <p:cNvPr id="9" name="object 9"/>
          <p:cNvSpPr txBox="1"/>
          <p:nvPr/>
        </p:nvSpPr>
        <p:spPr>
          <a:xfrm>
            <a:off x="2655111" y="2462349"/>
            <a:ext cx="1341755" cy="208279"/>
          </a:xfrm>
          <a:prstGeom prst="rect">
            <a:avLst/>
          </a:prstGeom>
          <a:solidFill>
            <a:srgbClr val="E69137"/>
          </a:solidFill>
        </p:spPr>
        <p:txBody>
          <a:bodyPr vert="horz" wrap="square" lIns="0" tIns="38100" rIns="0" bIns="0" rtlCol="0">
            <a:spAutoFit/>
          </a:bodyPr>
          <a:lstStyle/>
          <a:p>
            <a:pPr marL="288925">
              <a:lnSpc>
                <a:spcPct val="100000"/>
              </a:lnSpc>
              <a:spcBef>
                <a:spcPts val="300"/>
              </a:spcBef>
            </a:pPr>
            <a:r>
              <a:rPr sz="800" spc="15" dirty="0">
                <a:solidFill>
                  <a:srgbClr val="FFFFFF"/>
                </a:solidFill>
                <a:latin typeface="Arial"/>
                <a:cs typeface="Arial"/>
              </a:rPr>
              <a:t>Circuit</a:t>
            </a:r>
            <a:r>
              <a:rPr sz="800" spc="-40" dirty="0">
                <a:solidFill>
                  <a:srgbClr val="FFFFFF"/>
                </a:solidFill>
                <a:latin typeface="Arial"/>
                <a:cs typeface="Arial"/>
              </a:rPr>
              <a:t> </a:t>
            </a:r>
            <a:r>
              <a:rPr sz="800" spc="5" dirty="0">
                <a:solidFill>
                  <a:srgbClr val="FFFFFF"/>
                </a:solidFill>
                <a:latin typeface="Arial"/>
                <a:cs typeface="Arial"/>
              </a:rPr>
              <a:t>Breaker</a:t>
            </a:r>
            <a:endParaRPr sz="800">
              <a:latin typeface="Arial"/>
              <a:cs typeface="Arial"/>
            </a:endParaRPr>
          </a:p>
        </p:txBody>
      </p:sp>
      <p:sp>
        <p:nvSpPr>
          <p:cNvPr id="10" name="object 10"/>
          <p:cNvSpPr txBox="1"/>
          <p:nvPr/>
        </p:nvSpPr>
        <p:spPr>
          <a:xfrm>
            <a:off x="2655111" y="2228307"/>
            <a:ext cx="1341755" cy="208279"/>
          </a:xfrm>
          <a:prstGeom prst="rect">
            <a:avLst/>
          </a:prstGeom>
          <a:solidFill>
            <a:srgbClr val="E69137"/>
          </a:solidFill>
        </p:spPr>
        <p:txBody>
          <a:bodyPr vert="horz" wrap="square" lIns="0" tIns="38100" rIns="0" bIns="0" rtlCol="0">
            <a:spAutoFit/>
          </a:bodyPr>
          <a:lstStyle/>
          <a:p>
            <a:pPr marR="66040" algn="ctr">
              <a:lnSpc>
                <a:spcPct val="100000"/>
              </a:lnSpc>
              <a:spcBef>
                <a:spcPts val="300"/>
              </a:spcBef>
            </a:pPr>
            <a:r>
              <a:rPr sz="800" spc="5" dirty="0">
                <a:solidFill>
                  <a:srgbClr val="FFFFFF"/>
                </a:solidFill>
                <a:latin typeface="Arial"/>
                <a:cs typeface="Arial"/>
              </a:rPr>
              <a:t>Tracing</a:t>
            </a:r>
            <a:endParaRPr sz="800">
              <a:latin typeface="Arial"/>
              <a:cs typeface="Arial"/>
            </a:endParaRPr>
          </a:p>
        </p:txBody>
      </p:sp>
      <p:sp>
        <p:nvSpPr>
          <p:cNvPr id="11" name="object 11"/>
          <p:cNvSpPr txBox="1"/>
          <p:nvPr/>
        </p:nvSpPr>
        <p:spPr>
          <a:xfrm>
            <a:off x="5247425" y="2726125"/>
            <a:ext cx="1416685" cy="694690"/>
          </a:xfrm>
          <a:prstGeom prst="rect">
            <a:avLst/>
          </a:prstGeom>
          <a:solidFill>
            <a:srgbClr val="134F5C"/>
          </a:solidFill>
        </p:spPr>
        <p:txBody>
          <a:bodyPr vert="horz" wrap="square" lIns="0" tIns="0" rIns="0" bIns="0" rtlCol="0">
            <a:spAutoFit/>
          </a:bodyPr>
          <a:lstStyle/>
          <a:p>
            <a:pPr>
              <a:lnSpc>
                <a:spcPct val="100000"/>
              </a:lnSpc>
            </a:pPr>
            <a:endParaRPr sz="1200">
              <a:latin typeface="Times New Roman"/>
              <a:cs typeface="Times New Roman"/>
            </a:endParaRPr>
          </a:p>
          <a:p>
            <a:pPr algn="ctr">
              <a:lnSpc>
                <a:spcPct val="100000"/>
              </a:lnSpc>
              <a:spcBef>
                <a:spcPts val="710"/>
              </a:spcBef>
            </a:pPr>
            <a:r>
              <a:rPr sz="1000" spc="-5" dirty="0">
                <a:solidFill>
                  <a:srgbClr val="FFFFFF"/>
                </a:solidFill>
                <a:latin typeface="Arial"/>
                <a:cs typeface="Arial"/>
              </a:rPr>
              <a:t>Service</a:t>
            </a:r>
            <a:endParaRPr sz="1000">
              <a:latin typeface="Arial"/>
              <a:cs typeface="Arial"/>
            </a:endParaRPr>
          </a:p>
        </p:txBody>
      </p:sp>
      <p:sp>
        <p:nvSpPr>
          <p:cNvPr id="12" name="object 12"/>
          <p:cNvSpPr/>
          <p:nvPr/>
        </p:nvSpPr>
        <p:spPr>
          <a:xfrm>
            <a:off x="2580425" y="3454349"/>
            <a:ext cx="1416685" cy="458470"/>
          </a:xfrm>
          <a:custGeom>
            <a:avLst/>
            <a:gdLst/>
            <a:ahLst/>
            <a:cxnLst/>
            <a:rect l="l" t="t" r="r" b="b"/>
            <a:pathLst>
              <a:path w="1416685" h="458470">
                <a:moveTo>
                  <a:pt x="0" y="0"/>
                </a:moveTo>
                <a:lnTo>
                  <a:pt x="1416299" y="0"/>
                </a:lnTo>
                <a:lnTo>
                  <a:pt x="1416299" y="458399"/>
                </a:lnTo>
                <a:lnTo>
                  <a:pt x="0" y="458399"/>
                </a:lnTo>
                <a:lnTo>
                  <a:pt x="0" y="0"/>
                </a:lnTo>
                <a:close/>
              </a:path>
            </a:pathLst>
          </a:custGeom>
          <a:solidFill>
            <a:srgbClr val="999999"/>
          </a:solidFill>
        </p:spPr>
        <p:txBody>
          <a:bodyPr wrap="square" lIns="0" tIns="0" rIns="0" bIns="0" rtlCol="0"/>
          <a:lstStyle/>
          <a:p>
            <a:endParaRPr/>
          </a:p>
        </p:txBody>
      </p:sp>
      <p:sp>
        <p:nvSpPr>
          <p:cNvPr id="13" name="object 13"/>
          <p:cNvSpPr txBox="1"/>
          <p:nvPr/>
        </p:nvSpPr>
        <p:spPr>
          <a:xfrm>
            <a:off x="2655111" y="3474766"/>
            <a:ext cx="1341755" cy="438150"/>
          </a:xfrm>
          <a:prstGeom prst="rect">
            <a:avLst/>
          </a:prstGeom>
          <a:solidFill>
            <a:srgbClr val="999999"/>
          </a:solidFill>
        </p:spPr>
        <p:txBody>
          <a:bodyPr vert="horz" wrap="square" lIns="0" tIns="127000" rIns="0" bIns="0" rtlCol="0">
            <a:spAutoFit/>
          </a:bodyPr>
          <a:lstStyle/>
          <a:p>
            <a:pPr marL="384175">
              <a:lnSpc>
                <a:spcPct val="100000"/>
              </a:lnSpc>
              <a:spcBef>
                <a:spcPts val="1000"/>
              </a:spcBef>
            </a:pPr>
            <a:r>
              <a:rPr sz="1000" spc="20" dirty="0">
                <a:solidFill>
                  <a:srgbClr val="FFFFFF"/>
                </a:solidFill>
                <a:latin typeface="Arial"/>
                <a:cs typeface="Arial"/>
              </a:rPr>
              <a:t>Platform</a:t>
            </a:r>
            <a:endParaRPr sz="1000">
              <a:latin typeface="Arial"/>
              <a:cs typeface="Arial"/>
            </a:endParaRPr>
          </a:p>
        </p:txBody>
      </p:sp>
      <p:sp>
        <p:nvSpPr>
          <p:cNvPr id="14" name="object 14"/>
          <p:cNvSpPr/>
          <p:nvPr/>
        </p:nvSpPr>
        <p:spPr>
          <a:xfrm>
            <a:off x="5247425" y="3454349"/>
            <a:ext cx="1416685" cy="458470"/>
          </a:xfrm>
          <a:custGeom>
            <a:avLst/>
            <a:gdLst/>
            <a:ahLst/>
            <a:cxnLst/>
            <a:rect l="l" t="t" r="r" b="b"/>
            <a:pathLst>
              <a:path w="1416684" h="458470">
                <a:moveTo>
                  <a:pt x="0" y="0"/>
                </a:moveTo>
                <a:lnTo>
                  <a:pt x="1416299" y="0"/>
                </a:lnTo>
                <a:lnTo>
                  <a:pt x="1416299" y="458399"/>
                </a:lnTo>
                <a:lnTo>
                  <a:pt x="0" y="458399"/>
                </a:lnTo>
                <a:lnTo>
                  <a:pt x="0" y="0"/>
                </a:lnTo>
                <a:close/>
              </a:path>
            </a:pathLst>
          </a:custGeom>
          <a:solidFill>
            <a:srgbClr val="999999"/>
          </a:solidFill>
        </p:spPr>
        <p:txBody>
          <a:bodyPr wrap="square" lIns="0" tIns="0" rIns="0" bIns="0" rtlCol="0"/>
          <a:lstStyle/>
          <a:p>
            <a:endParaRPr/>
          </a:p>
        </p:txBody>
      </p:sp>
      <p:sp>
        <p:nvSpPr>
          <p:cNvPr id="15" name="object 15"/>
          <p:cNvSpPr txBox="1"/>
          <p:nvPr/>
        </p:nvSpPr>
        <p:spPr>
          <a:xfrm>
            <a:off x="5247425" y="3513369"/>
            <a:ext cx="1416685" cy="330200"/>
          </a:xfrm>
          <a:prstGeom prst="rect">
            <a:avLst/>
          </a:prstGeom>
        </p:spPr>
        <p:txBody>
          <a:bodyPr vert="horz" wrap="square" lIns="0" tIns="12700" rIns="0" bIns="0" rtlCol="0">
            <a:spAutoFit/>
          </a:bodyPr>
          <a:lstStyle/>
          <a:p>
            <a:pPr marL="231775" marR="156210" indent="-67945">
              <a:lnSpc>
                <a:spcPct val="100000"/>
              </a:lnSpc>
              <a:spcBef>
                <a:spcPts val="100"/>
              </a:spcBef>
            </a:pPr>
            <a:r>
              <a:rPr sz="1000" spc="5" dirty="0">
                <a:solidFill>
                  <a:srgbClr val="FFFFFF"/>
                </a:solidFill>
                <a:latin typeface="Arial"/>
                <a:cs typeface="Arial"/>
              </a:rPr>
              <a:t>Container</a:t>
            </a:r>
            <a:r>
              <a:rPr sz="1000" spc="-80" dirty="0">
                <a:solidFill>
                  <a:srgbClr val="FFFFFF"/>
                </a:solidFill>
                <a:latin typeface="Arial"/>
                <a:cs typeface="Arial"/>
              </a:rPr>
              <a:t> </a:t>
            </a:r>
            <a:r>
              <a:rPr sz="1000" spc="20" dirty="0">
                <a:solidFill>
                  <a:srgbClr val="FFFFFF"/>
                </a:solidFill>
                <a:latin typeface="Arial"/>
                <a:cs typeface="Arial"/>
              </a:rPr>
              <a:t>Platform  </a:t>
            </a:r>
            <a:r>
              <a:rPr sz="1000" spc="35" dirty="0">
                <a:solidFill>
                  <a:srgbClr val="FFFFFF"/>
                </a:solidFill>
                <a:latin typeface="Arial"/>
                <a:cs typeface="Arial"/>
              </a:rPr>
              <a:t>(+ </a:t>
            </a:r>
            <a:r>
              <a:rPr sz="1000" spc="-5" dirty="0">
                <a:solidFill>
                  <a:srgbClr val="FFFFFF"/>
                </a:solidFill>
                <a:latin typeface="Arial"/>
                <a:cs typeface="Arial"/>
              </a:rPr>
              <a:t>Service</a:t>
            </a:r>
            <a:r>
              <a:rPr sz="1000" spc="-155" dirty="0">
                <a:solidFill>
                  <a:srgbClr val="FFFFFF"/>
                </a:solidFill>
                <a:latin typeface="Arial"/>
                <a:cs typeface="Arial"/>
              </a:rPr>
              <a:t> </a:t>
            </a:r>
            <a:r>
              <a:rPr sz="1000" spc="-15" dirty="0">
                <a:solidFill>
                  <a:srgbClr val="FFFFFF"/>
                </a:solidFill>
                <a:latin typeface="Arial"/>
                <a:cs typeface="Arial"/>
              </a:rPr>
              <a:t>Mesh)</a:t>
            </a:r>
            <a:endParaRPr sz="1000" dirty="0">
              <a:latin typeface="Arial"/>
              <a:cs typeface="Arial"/>
            </a:endParaRPr>
          </a:p>
        </p:txBody>
      </p:sp>
      <p:sp>
        <p:nvSpPr>
          <p:cNvPr id="16" name="object 16"/>
          <p:cNvSpPr/>
          <p:nvPr/>
        </p:nvSpPr>
        <p:spPr>
          <a:xfrm>
            <a:off x="2020349" y="4152400"/>
            <a:ext cx="5403215" cy="0"/>
          </a:xfrm>
          <a:custGeom>
            <a:avLst/>
            <a:gdLst/>
            <a:ahLst/>
            <a:cxnLst/>
            <a:rect l="l" t="t" r="r" b="b"/>
            <a:pathLst>
              <a:path w="5403215">
                <a:moveTo>
                  <a:pt x="0" y="0"/>
                </a:moveTo>
                <a:lnTo>
                  <a:pt x="5402849" y="0"/>
                </a:lnTo>
              </a:path>
            </a:pathLst>
          </a:custGeom>
          <a:ln w="9524">
            <a:solidFill>
              <a:srgbClr val="666666"/>
            </a:solidFill>
          </a:ln>
        </p:spPr>
        <p:txBody>
          <a:bodyPr wrap="square" lIns="0" tIns="0" rIns="0" bIns="0" rtlCol="0"/>
          <a:lstStyle/>
          <a:p>
            <a:endParaRPr/>
          </a:p>
        </p:txBody>
      </p:sp>
      <p:sp>
        <p:nvSpPr>
          <p:cNvPr id="17" name="object 17"/>
          <p:cNvSpPr/>
          <p:nvPr/>
        </p:nvSpPr>
        <p:spPr>
          <a:xfrm>
            <a:off x="7423199" y="4136667"/>
            <a:ext cx="43815" cy="31750"/>
          </a:xfrm>
          <a:custGeom>
            <a:avLst/>
            <a:gdLst/>
            <a:ahLst/>
            <a:cxnLst/>
            <a:rect l="l" t="t" r="r" b="b"/>
            <a:pathLst>
              <a:path w="43815" h="31750">
                <a:moveTo>
                  <a:pt x="0" y="31465"/>
                </a:moveTo>
                <a:lnTo>
                  <a:pt x="0" y="0"/>
                </a:lnTo>
                <a:lnTo>
                  <a:pt x="43224" y="15732"/>
                </a:lnTo>
                <a:lnTo>
                  <a:pt x="0" y="31465"/>
                </a:lnTo>
                <a:close/>
              </a:path>
            </a:pathLst>
          </a:custGeom>
          <a:solidFill>
            <a:srgbClr val="666666"/>
          </a:solidFill>
        </p:spPr>
        <p:txBody>
          <a:bodyPr wrap="square" lIns="0" tIns="0" rIns="0" bIns="0" rtlCol="0"/>
          <a:lstStyle/>
          <a:p>
            <a:endParaRPr/>
          </a:p>
        </p:txBody>
      </p:sp>
      <p:sp>
        <p:nvSpPr>
          <p:cNvPr id="18" name="object 18"/>
          <p:cNvSpPr/>
          <p:nvPr/>
        </p:nvSpPr>
        <p:spPr>
          <a:xfrm>
            <a:off x="7423199" y="4136667"/>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666666"/>
            </a:solidFill>
          </a:ln>
        </p:spPr>
        <p:txBody>
          <a:bodyPr wrap="square" lIns="0" tIns="0" rIns="0" bIns="0" rtlCol="0"/>
          <a:lstStyle/>
          <a:p>
            <a:endParaRPr/>
          </a:p>
        </p:txBody>
      </p:sp>
      <p:sp>
        <p:nvSpPr>
          <p:cNvPr id="19" name="object 19"/>
          <p:cNvSpPr/>
          <p:nvPr/>
        </p:nvSpPr>
        <p:spPr>
          <a:xfrm>
            <a:off x="3267674" y="4106409"/>
            <a:ext cx="0" cy="90805"/>
          </a:xfrm>
          <a:custGeom>
            <a:avLst/>
            <a:gdLst/>
            <a:ahLst/>
            <a:cxnLst/>
            <a:rect l="l" t="t" r="r" b="b"/>
            <a:pathLst>
              <a:path h="90804">
                <a:moveTo>
                  <a:pt x="0" y="0"/>
                </a:moveTo>
                <a:lnTo>
                  <a:pt x="0" y="90299"/>
                </a:lnTo>
              </a:path>
            </a:pathLst>
          </a:custGeom>
          <a:ln w="9524">
            <a:solidFill>
              <a:srgbClr val="666666"/>
            </a:solidFill>
          </a:ln>
        </p:spPr>
        <p:txBody>
          <a:bodyPr wrap="square" lIns="0" tIns="0" rIns="0" bIns="0" rtlCol="0"/>
          <a:lstStyle/>
          <a:p>
            <a:endParaRPr/>
          </a:p>
        </p:txBody>
      </p:sp>
      <p:sp>
        <p:nvSpPr>
          <p:cNvPr id="20" name="object 20"/>
          <p:cNvSpPr/>
          <p:nvPr/>
        </p:nvSpPr>
        <p:spPr>
          <a:xfrm>
            <a:off x="5953451" y="4106409"/>
            <a:ext cx="0" cy="90805"/>
          </a:xfrm>
          <a:custGeom>
            <a:avLst/>
            <a:gdLst/>
            <a:ahLst/>
            <a:cxnLst/>
            <a:rect l="l" t="t" r="r" b="b"/>
            <a:pathLst>
              <a:path h="90804">
                <a:moveTo>
                  <a:pt x="0" y="0"/>
                </a:moveTo>
                <a:lnTo>
                  <a:pt x="0" y="90299"/>
                </a:lnTo>
              </a:path>
            </a:pathLst>
          </a:custGeom>
          <a:ln w="9524">
            <a:solidFill>
              <a:srgbClr val="666666"/>
            </a:solidFill>
          </a:ln>
        </p:spPr>
        <p:txBody>
          <a:bodyPr wrap="square" lIns="0" tIns="0" rIns="0" bIns="0" rtlCol="0"/>
          <a:lstStyle/>
          <a:p>
            <a:endParaRPr/>
          </a:p>
        </p:txBody>
      </p:sp>
      <p:sp>
        <p:nvSpPr>
          <p:cNvPr id="21" name="object 21"/>
          <p:cNvSpPr txBox="1"/>
          <p:nvPr/>
        </p:nvSpPr>
        <p:spPr>
          <a:xfrm>
            <a:off x="3024170" y="4203518"/>
            <a:ext cx="408940" cy="177800"/>
          </a:xfrm>
          <a:prstGeom prst="rect">
            <a:avLst/>
          </a:prstGeom>
        </p:spPr>
        <p:txBody>
          <a:bodyPr vert="horz" wrap="square" lIns="0" tIns="12700" rIns="0" bIns="0" rtlCol="0">
            <a:spAutoFit/>
          </a:bodyPr>
          <a:lstStyle/>
          <a:p>
            <a:pPr marL="12700">
              <a:lnSpc>
                <a:spcPct val="100000"/>
              </a:lnSpc>
              <a:spcBef>
                <a:spcPts val="100"/>
              </a:spcBef>
            </a:pPr>
            <a:r>
              <a:rPr sz="1000" b="1" spc="-10" dirty="0">
                <a:solidFill>
                  <a:srgbClr val="666666"/>
                </a:solidFill>
                <a:latin typeface="Arial"/>
                <a:cs typeface="Arial"/>
              </a:rPr>
              <a:t>...2014</a:t>
            </a:r>
            <a:endParaRPr sz="1000">
              <a:latin typeface="Arial"/>
              <a:cs typeface="Arial"/>
            </a:endParaRPr>
          </a:p>
        </p:txBody>
      </p:sp>
      <p:sp>
        <p:nvSpPr>
          <p:cNvPr id="22" name="object 22"/>
          <p:cNvSpPr txBox="1"/>
          <p:nvPr/>
        </p:nvSpPr>
        <p:spPr>
          <a:xfrm>
            <a:off x="5794550" y="4203518"/>
            <a:ext cx="316865" cy="177800"/>
          </a:xfrm>
          <a:prstGeom prst="rect">
            <a:avLst/>
          </a:prstGeom>
        </p:spPr>
        <p:txBody>
          <a:bodyPr vert="horz" wrap="square" lIns="0" tIns="12700" rIns="0" bIns="0" rtlCol="0">
            <a:spAutoFit/>
          </a:bodyPr>
          <a:lstStyle/>
          <a:p>
            <a:pPr marL="12700">
              <a:lnSpc>
                <a:spcPct val="100000"/>
              </a:lnSpc>
              <a:spcBef>
                <a:spcPts val="100"/>
              </a:spcBef>
            </a:pPr>
            <a:r>
              <a:rPr sz="1000" b="1" spc="15" dirty="0">
                <a:solidFill>
                  <a:srgbClr val="FF0000"/>
                </a:solidFill>
                <a:latin typeface="Arial"/>
                <a:cs typeface="Arial"/>
              </a:rPr>
              <a:t>2018</a:t>
            </a:r>
            <a:endParaRPr sz="1000" dirty="0">
              <a:latin typeface="Arial"/>
              <a:cs typeface="Arial"/>
            </a:endParaRPr>
          </a:p>
        </p:txBody>
      </p:sp>
      <p:sp>
        <p:nvSpPr>
          <p:cNvPr id="23" name="object 23"/>
          <p:cNvSpPr/>
          <p:nvPr/>
        </p:nvSpPr>
        <p:spPr>
          <a:xfrm>
            <a:off x="8287125" y="139425"/>
            <a:ext cx="694199" cy="6941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609274" y="1447974"/>
            <a:ext cx="4073525" cy="659765"/>
          </a:xfrm>
          <a:custGeom>
            <a:avLst/>
            <a:gdLst/>
            <a:ahLst/>
            <a:cxnLst/>
            <a:rect l="l" t="t" r="r" b="b"/>
            <a:pathLst>
              <a:path w="4073525" h="659764">
                <a:moveTo>
                  <a:pt x="0" y="0"/>
                </a:moveTo>
                <a:lnTo>
                  <a:pt x="4073100" y="0"/>
                </a:lnTo>
                <a:lnTo>
                  <a:pt x="4073100" y="659399"/>
                </a:lnTo>
                <a:lnTo>
                  <a:pt x="0" y="659399"/>
                </a:lnTo>
                <a:lnTo>
                  <a:pt x="0" y="0"/>
                </a:lnTo>
                <a:close/>
              </a:path>
            </a:pathLst>
          </a:custGeom>
          <a:solidFill>
            <a:srgbClr val="CEE1F3"/>
          </a:solidFill>
        </p:spPr>
        <p:txBody>
          <a:bodyPr wrap="square" lIns="0" tIns="0" rIns="0" bIns="0" rtlCol="0"/>
          <a:lstStyle/>
          <a:p>
            <a:endParaRPr/>
          </a:p>
        </p:txBody>
      </p:sp>
      <p:sp>
        <p:nvSpPr>
          <p:cNvPr id="4" name="object 4"/>
          <p:cNvSpPr/>
          <p:nvPr/>
        </p:nvSpPr>
        <p:spPr>
          <a:xfrm>
            <a:off x="2609275" y="2619424"/>
            <a:ext cx="1177925" cy="1624330"/>
          </a:xfrm>
          <a:custGeom>
            <a:avLst/>
            <a:gdLst/>
            <a:ahLst/>
            <a:cxnLst/>
            <a:rect l="l" t="t" r="r" b="b"/>
            <a:pathLst>
              <a:path w="1177925" h="1624329">
                <a:moveTo>
                  <a:pt x="0" y="0"/>
                </a:moveTo>
                <a:lnTo>
                  <a:pt x="1177499" y="0"/>
                </a:lnTo>
                <a:lnTo>
                  <a:pt x="1177499" y="1623899"/>
                </a:lnTo>
                <a:lnTo>
                  <a:pt x="0" y="1623899"/>
                </a:lnTo>
                <a:lnTo>
                  <a:pt x="0" y="0"/>
                </a:lnTo>
                <a:close/>
              </a:path>
            </a:pathLst>
          </a:custGeom>
          <a:solidFill>
            <a:srgbClr val="BEDDE4"/>
          </a:solidFill>
        </p:spPr>
        <p:txBody>
          <a:bodyPr wrap="square" lIns="0" tIns="0" rIns="0" bIns="0" rtlCol="0"/>
          <a:lstStyle/>
          <a:p>
            <a:endParaRPr/>
          </a:p>
        </p:txBody>
      </p:sp>
      <p:sp>
        <p:nvSpPr>
          <p:cNvPr id="5" name="object 5"/>
          <p:cNvSpPr txBox="1"/>
          <p:nvPr/>
        </p:nvSpPr>
        <p:spPr>
          <a:xfrm>
            <a:off x="3027743" y="3957828"/>
            <a:ext cx="340995" cy="208279"/>
          </a:xfrm>
          <a:prstGeom prst="rect">
            <a:avLst/>
          </a:prstGeom>
        </p:spPr>
        <p:txBody>
          <a:bodyPr vert="horz" wrap="square" lIns="0" tIns="12700" rIns="0" bIns="0" rtlCol="0">
            <a:spAutoFit/>
          </a:bodyPr>
          <a:lstStyle/>
          <a:p>
            <a:pPr marL="12700">
              <a:lnSpc>
                <a:spcPct val="100000"/>
              </a:lnSpc>
              <a:spcBef>
                <a:spcPts val="100"/>
              </a:spcBef>
            </a:pPr>
            <a:r>
              <a:rPr sz="1200" b="1" spc="-40" dirty="0">
                <a:latin typeface="Arial"/>
                <a:cs typeface="Arial"/>
              </a:rPr>
              <a:t>POD</a:t>
            </a:r>
            <a:endParaRPr sz="1200">
              <a:latin typeface="Arial"/>
              <a:cs typeface="Arial"/>
            </a:endParaRPr>
          </a:p>
        </p:txBody>
      </p:sp>
      <p:sp>
        <p:nvSpPr>
          <p:cNvPr id="6" name="object 6"/>
          <p:cNvSpPr txBox="1"/>
          <p:nvPr/>
        </p:nvSpPr>
        <p:spPr>
          <a:xfrm>
            <a:off x="2783325" y="2803564"/>
            <a:ext cx="812800" cy="189230"/>
          </a:xfrm>
          <a:prstGeom prst="rect">
            <a:avLst/>
          </a:prstGeom>
          <a:solidFill>
            <a:srgbClr val="3C78D8"/>
          </a:solidFill>
        </p:spPr>
        <p:txBody>
          <a:bodyPr vert="horz" wrap="square" lIns="0" tIns="28575" rIns="0" bIns="0" rtlCol="0">
            <a:spAutoFit/>
          </a:bodyPr>
          <a:lstStyle/>
          <a:p>
            <a:pPr marL="236854">
              <a:lnSpc>
                <a:spcPct val="100000"/>
              </a:lnSpc>
              <a:spcBef>
                <a:spcPts val="225"/>
              </a:spcBef>
            </a:pPr>
            <a:r>
              <a:rPr sz="800" spc="-30" dirty="0">
                <a:solidFill>
                  <a:srgbClr val="FFFFFF"/>
                </a:solidFill>
                <a:latin typeface="Arial"/>
                <a:cs typeface="Arial"/>
              </a:rPr>
              <a:t>ENVOY</a:t>
            </a:r>
            <a:endParaRPr sz="800">
              <a:latin typeface="Arial"/>
              <a:cs typeface="Arial"/>
            </a:endParaRPr>
          </a:p>
        </p:txBody>
      </p:sp>
      <p:sp>
        <p:nvSpPr>
          <p:cNvPr id="7" name="object 7"/>
          <p:cNvSpPr txBox="1"/>
          <p:nvPr/>
        </p:nvSpPr>
        <p:spPr>
          <a:xfrm>
            <a:off x="2783328" y="3037857"/>
            <a:ext cx="812800" cy="812800"/>
          </a:xfrm>
          <a:prstGeom prst="rect">
            <a:avLst/>
          </a:prstGeom>
          <a:solidFill>
            <a:srgbClr val="03717E"/>
          </a:solidFill>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spcBef>
                <a:spcPts val="35"/>
              </a:spcBef>
            </a:pPr>
            <a:endParaRPr sz="1300">
              <a:latin typeface="Times New Roman"/>
              <a:cs typeface="Times New Roman"/>
            </a:endParaRPr>
          </a:p>
          <a:p>
            <a:pPr marL="200660">
              <a:lnSpc>
                <a:spcPct val="100000"/>
              </a:lnSpc>
            </a:pPr>
            <a:r>
              <a:rPr sz="800" spc="-40" dirty="0">
                <a:solidFill>
                  <a:srgbClr val="FFFFFF"/>
                </a:solidFill>
                <a:latin typeface="Arial"/>
                <a:cs typeface="Arial"/>
              </a:rPr>
              <a:t>SERVICE</a:t>
            </a:r>
            <a:endParaRPr sz="800">
              <a:latin typeface="Arial"/>
              <a:cs typeface="Arial"/>
            </a:endParaRPr>
          </a:p>
        </p:txBody>
      </p:sp>
      <p:sp>
        <p:nvSpPr>
          <p:cNvPr id="8" name="object 8"/>
          <p:cNvSpPr/>
          <p:nvPr/>
        </p:nvSpPr>
        <p:spPr>
          <a:xfrm>
            <a:off x="4057074" y="2619424"/>
            <a:ext cx="1177925" cy="1624330"/>
          </a:xfrm>
          <a:custGeom>
            <a:avLst/>
            <a:gdLst/>
            <a:ahLst/>
            <a:cxnLst/>
            <a:rect l="l" t="t" r="r" b="b"/>
            <a:pathLst>
              <a:path w="1177925" h="1624329">
                <a:moveTo>
                  <a:pt x="0" y="0"/>
                </a:moveTo>
                <a:lnTo>
                  <a:pt x="1177499" y="0"/>
                </a:lnTo>
                <a:lnTo>
                  <a:pt x="1177499" y="1623899"/>
                </a:lnTo>
                <a:lnTo>
                  <a:pt x="0" y="1623899"/>
                </a:lnTo>
                <a:lnTo>
                  <a:pt x="0" y="0"/>
                </a:lnTo>
                <a:close/>
              </a:path>
            </a:pathLst>
          </a:custGeom>
          <a:solidFill>
            <a:srgbClr val="BEDDE4"/>
          </a:solidFill>
        </p:spPr>
        <p:txBody>
          <a:bodyPr wrap="square" lIns="0" tIns="0" rIns="0" bIns="0" rtlCol="0"/>
          <a:lstStyle/>
          <a:p>
            <a:endParaRPr/>
          </a:p>
        </p:txBody>
      </p:sp>
      <p:sp>
        <p:nvSpPr>
          <p:cNvPr id="9" name="object 9"/>
          <p:cNvSpPr txBox="1"/>
          <p:nvPr/>
        </p:nvSpPr>
        <p:spPr>
          <a:xfrm>
            <a:off x="4475543" y="3957828"/>
            <a:ext cx="340995" cy="208279"/>
          </a:xfrm>
          <a:prstGeom prst="rect">
            <a:avLst/>
          </a:prstGeom>
        </p:spPr>
        <p:txBody>
          <a:bodyPr vert="horz" wrap="square" lIns="0" tIns="12700" rIns="0" bIns="0" rtlCol="0">
            <a:spAutoFit/>
          </a:bodyPr>
          <a:lstStyle/>
          <a:p>
            <a:pPr marL="12700">
              <a:lnSpc>
                <a:spcPct val="100000"/>
              </a:lnSpc>
              <a:spcBef>
                <a:spcPts val="100"/>
              </a:spcBef>
            </a:pPr>
            <a:r>
              <a:rPr sz="1200" b="1" spc="-40" dirty="0">
                <a:latin typeface="Arial"/>
                <a:cs typeface="Arial"/>
              </a:rPr>
              <a:t>POD</a:t>
            </a:r>
            <a:endParaRPr sz="1200">
              <a:latin typeface="Arial"/>
              <a:cs typeface="Arial"/>
            </a:endParaRPr>
          </a:p>
        </p:txBody>
      </p:sp>
      <p:sp>
        <p:nvSpPr>
          <p:cNvPr id="10" name="object 10"/>
          <p:cNvSpPr txBox="1"/>
          <p:nvPr/>
        </p:nvSpPr>
        <p:spPr>
          <a:xfrm>
            <a:off x="4231125" y="2803564"/>
            <a:ext cx="812800" cy="189230"/>
          </a:xfrm>
          <a:prstGeom prst="rect">
            <a:avLst/>
          </a:prstGeom>
          <a:solidFill>
            <a:srgbClr val="3C78D8"/>
          </a:solidFill>
        </p:spPr>
        <p:txBody>
          <a:bodyPr vert="horz" wrap="square" lIns="0" tIns="28575" rIns="0" bIns="0" rtlCol="0">
            <a:spAutoFit/>
          </a:bodyPr>
          <a:lstStyle/>
          <a:p>
            <a:pPr marL="236854">
              <a:lnSpc>
                <a:spcPct val="100000"/>
              </a:lnSpc>
              <a:spcBef>
                <a:spcPts val="225"/>
              </a:spcBef>
            </a:pPr>
            <a:r>
              <a:rPr sz="800" spc="-30" dirty="0">
                <a:solidFill>
                  <a:srgbClr val="FFFFFF"/>
                </a:solidFill>
                <a:latin typeface="Arial"/>
                <a:cs typeface="Arial"/>
              </a:rPr>
              <a:t>ENVOY</a:t>
            </a:r>
            <a:endParaRPr sz="800">
              <a:latin typeface="Arial"/>
              <a:cs typeface="Arial"/>
            </a:endParaRPr>
          </a:p>
        </p:txBody>
      </p:sp>
      <p:sp>
        <p:nvSpPr>
          <p:cNvPr id="11" name="object 11"/>
          <p:cNvSpPr txBox="1"/>
          <p:nvPr/>
        </p:nvSpPr>
        <p:spPr>
          <a:xfrm>
            <a:off x="4231128" y="3037857"/>
            <a:ext cx="812800" cy="812800"/>
          </a:xfrm>
          <a:prstGeom prst="rect">
            <a:avLst/>
          </a:prstGeom>
          <a:solidFill>
            <a:srgbClr val="03717E"/>
          </a:solidFill>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spcBef>
                <a:spcPts val="35"/>
              </a:spcBef>
            </a:pPr>
            <a:endParaRPr sz="1300">
              <a:latin typeface="Times New Roman"/>
              <a:cs typeface="Times New Roman"/>
            </a:endParaRPr>
          </a:p>
          <a:p>
            <a:pPr marL="200660">
              <a:lnSpc>
                <a:spcPct val="100000"/>
              </a:lnSpc>
            </a:pPr>
            <a:r>
              <a:rPr sz="800" spc="-40" dirty="0">
                <a:solidFill>
                  <a:srgbClr val="FFFFFF"/>
                </a:solidFill>
                <a:latin typeface="Arial"/>
                <a:cs typeface="Arial"/>
              </a:rPr>
              <a:t>SERVICE</a:t>
            </a:r>
            <a:endParaRPr sz="800">
              <a:latin typeface="Arial"/>
              <a:cs typeface="Arial"/>
            </a:endParaRPr>
          </a:p>
        </p:txBody>
      </p:sp>
      <p:sp>
        <p:nvSpPr>
          <p:cNvPr id="12" name="object 12"/>
          <p:cNvSpPr/>
          <p:nvPr/>
        </p:nvSpPr>
        <p:spPr>
          <a:xfrm>
            <a:off x="5504874" y="2619424"/>
            <a:ext cx="1177925" cy="1624330"/>
          </a:xfrm>
          <a:custGeom>
            <a:avLst/>
            <a:gdLst/>
            <a:ahLst/>
            <a:cxnLst/>
            <a:rect l="l" t="t" r="r" b="b"/>
            <a:pathLst>
              <a:path w="1177925" h="1624329">
                <a:moveTo>
                  <a:pt x="0" y="0"/>
                </a:moveTo>
                <a:lnTo>
                  <a:pt x="1177499" y="0"/>
                </a:lnTo>
                <a:lnTo>
                  <a:pt x="1177499" y="1623899"/>
                </a:lnTo>
                <a:lnTo>
                  <a:pt x="0" y="1623899"/>
                </a:lnTo>
                <a:lnTo>
                  <a:pt x="0" y="0"/>
                </a:lnTo>
                <a:close/>
              </a:path>
            </a:pathLst>
          </a:custGeom>
          <a:solidFill>
            <a:srgbClr val="BEDDE4"/>
          </a:solidFill>
        </p:spPr>
        <p:txBody>
          <a:bodyPr wrap="square" lIns="0" tIns="0" rIns="0" bIns="0" rtlCol="0"/>
          <a:lstStyle/>
          <a:p>
            <a:endParaRPr/>
          </a:p>
        </p:txBody>
      </p:sp>
      <p:sp>
        <p:nvSpPr>
          <p:cNvPr id="13" name="object 13"/>
          <p:cNvSpPr txBox="1"/>
          <p:nvPr/>
        </p:nvSpPr>
        <p:spPr>
          <a:xfrm>
            <a:off x="5923343" y="3957828"/>
            <a:ext cx="340995" cy="208279"/>
          </a:xfrm>
          <a:prstGeom prst="rect">
            <a:avLst/>
          </a:prstGeom>
        </p:spPr>
        <p:txBody>
          <a:bodyPr vert="horz" wrap="square" lIns="0" tIns="12700" rIns="0" bIns="0" rtlCol="0">
            <a:spAutoFit/>
          </a:bodyPr>
          <a:lstStyle/>
          <a:p>
            <a:pPr marL="12700">
              <a:lnSpc>
                <a:spcPct val="100000"/>
              </a:lnSpc>
              <a:spcBef>
                <a:spcPts val="100"/>
              </a:spcBef>
            </a:pPr>
            <a:r>
              <a:rPr sz="1200" b="1" spc="-40" dirty="0">
                <a:latin typeface="Arial"/>
                <a:cs typeface="Arial"/>
              </a:rPr>
              <a:t>POD</a:t>
            </a:r>
            <a:endParaRPr sz="1200">
              <a:latin typeface="Arial"/>
              <a:cs typeface="Arial"/>
            </a:endParaRPr>
          </a:p>
        </p:txBody>
      </p:sp>
      <p:sp>
        <p:nvSpPr>
          <p:cNvPr id="14" name="object 14"/>
          <p:cNvSpPr txBox="1"/>
          <p:nvPr/>
        </p:nvSpPr>
        <p:spPr>
          <a:xfrm>
            <a:off x="5678925" y="2803564"/>
            <a:ext cx="812800" cy="189230"/>
          </a:xfrm>
          <a:prstGeom prst="rect">
            <a:avLst/>
          </a:prstGeom>
          <a:solidFill>
            <a:srgbClr val="3C78D8"/>
          </a:solidFill>
        </p:spPr>
        <p:txBody>
          <a:bodyPr vert="horz" wrap="square" lIns="0" tIns="28575" rIns="0" bIns="0" rtlCol="0">
            <a:spAutoFit/>
          </a:bodyPr>
          <a:lstStyle/>
          <a:p>
            <a:pPr marL="236854">
              <a:lnSpc>
                <a:spcPct val="100000"/>
              </a:lnSpc>
              <a:spcBef>
                <a:spcPts val="225"/>
              </a:spcBef>
            </a:pPr>
            <a:r>
              <a:rPr sz="800" spc="-30" dirty="0">
                <a:solidFill>
                  <a:srgbClr val="FFFFFF"/>
                </a:solidFill>
                <a:latin typeface="Arial"/>
                <a:cs typeface="Arial"/>
              </a:rPr>
              <a:t>ENVOY</a:t>
            </a:r>
            <a:endParaRPr sz="800">
              <a:latin typeface="Arial"/>
              <a:cs typeface="Arial"/>
            </a:endParaRPr>
          </a:p>
        </p:txBody>
      </p:sp>
      <p:sp>
        <p:nvSpPr>
          <p:cNvPr id="15" name="object 15"/>
          <p:cNvSpPr txBox="1"/>
          <p:nvPr/>
        </p:nvSpPr>
        <p:spPr>
          <a:xfrm>
            <a:off x="5678928" y="3037857"/>
            <a:ext cx="812800" cy="812800"/>
          </a:xfrm>
          <a:prstGeom prst="rect">
            <a:avLst/>
          </a:prstGeom>
          <a:solidFill>
            <a:srgbClr val="03717E"/>
          </a:solidFill>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spcBef>
                <a:spcPts val="35"/>
              </a:spcBef>
            </a:pPr>
            <a:endParaRPr sz="1300">
              <a:latin typeface="Times New Roman"/>
              <a:cs typeface="Times New Roman"/>
            </a:endParaRPr>
          </a:p>
          <a:p>
            <a:pPr marL="200660">
              <a:lnSpc>
                <a:spcPct val="100000"/>
              </a:lnSpc>
            </a:pPr>
            <a:r>
              <a:rPr sz="800" spc="-40" dirty="0">
                <a:solidFill>
                  <a:srgbClr val="FFFFFF"/>
                </a:solidFill>
                <a:latin typeface="Arial"/>
                <a:cs typeface="Arial"/>
              </a:rPr>
              <a:t>SERVICE</a:t>
            </a:r>
            <a:endParaRPr sz="800">
              <a:latin typeface="Arial"/>
              <a:cs typeface="Arial"/>
            </a:endParaRPr>
          </a:p>
        </p:txBody>
      </p:sp>
      <p:sp>
        <p:nvSpPr>
          <p:cNvPr id="16" name="object 16"/>
          <p:cNvSpPr/>
          <p:nvPr/>
        </p:nvSpPr>
        <p:spPr>
          <a:xfrm>
            <a:off x="3746903" y="1619683"/>
            <a:ext cx="859155" cy="332740"/>
          </a:xfrm>
          <a:custGeom>
            <a:avLst/>
            <a:gdLst/>
            <a:ahLst/>
            <a:cxnLst/>
            <a:rect l="l" t="t" r="r" b="b"/>
            <a:pathLst>
              <a:path w="859154" h="332739">
                <a:moveTo>
                  <a:pt x="0" y="0"/>
                </a:moveTo>
                <a:lnTo>
                  <a:pt x="858599" y="0"/>
                </a:lnTo>
                <a:lnTo>
                  <a:pt x="858599" y="332699"/>
                </a:lnTo>
                <a:lnTo>
                  <a:pt x="0" y="332699"/>
                </a:lnTo>
                <a:lnTo>
                  <a:pt x="0" y="0"/>
                </a:lnTo>
                <a:close/>
              </a:path>
            </a:pathLst>
          </a:custGeom>
          <a:solidFill>
            <a:srgbClr val="3368BD"/>
          </a:solidFill>
        </p:spPr>
        <p:txBody>
          <a:bodyPr wrap="square" lIns="0" tIns="0" rIns="0" bIns="0" rtlCol="0"/>
          <a:lstStyle/>
          <a:p>
            <a:endParaRPr/>
          </a:p>
        </p:txBody>
      </p:sp>
      <p:sp>
        <p:nvSpPr>
          <p:cNvPr id="17" name="object 17"/>
          <p:cNvSpPr txBox="1"/>
          <p:nvPr/>
        </p:nvSpPr>
        <p:spPr>
          <a:xfrm>
            <a:off x="3746903" y="1692053"/>
            <a:ext cx="859155" cy="177800"/>
          </a:xfrm>
          <a:prstGeom prst="rect">
            <a:avLst/>
          </a:prstGeom>
        </p:spPr>
        <p:txBody>
          <a:bodyPr vert="horz" wrap="square" lIns="0" tIns="12700" rIns="0" bIns="0" rtlCol="0">
            <a:spAutoFit/>
          </a:bodyPr>
          <a:lstStyle/>
          <a:p>
            <a:pPr marL="341630">
              <a:lnSpc>
                <a:spcPct val="100000"/>
              </a:lnSpc>
              <a:spcBef>
                <a:spcPts val="100"/>
              </a:spcBef>
            </a:pPr>
            <a:r>
              <a:rPr sz="1000" spc="25" dirty="0">
                <a:solidFill>
                  <a:srgbClr val="FFFFFF"/>
                </a:solidFill>
                <a:latin typeface="Arial"/>
                <a:cs typeface="Arial"/>
              </a:rPr>
              <a:t>Pilot</a:t>
            </a:r>
            <a:endParaRPr sz="1000">
              <a:latin typeface="Arial"/>
              <a:cs typeface="Arial"/>
            </a:endParaRPr>
          </a:p>
        </p:txBody>
      </p:sp>
      <p:sp>
        <p:nvSpPr>
          <p:cNvPr id="18" name="object 18"/>
          <p:cNvSpPr/>
          <p:nvPr/>
        </p:nvSpPr>
        <p:spPr>
          <a:xfrm>
            <a:off x="4697112" y="1619683"/>
            <a:ext cx="859155" cy="332740"/>
          </a:xfrm>
          <a:custGeom>
            <a:avLst/>
            <a:gdLst/>
            <a:ahLst/>
            <a:cxnLst/>
            <a:rect l="l" t="t" r="r" b="b"/>
            <a:pathLst>
              <a:path w="859154" h="332739">
                <a:moveTo>
                  <a:pt x="0" y="0"/>
                </a:moveTo>
                <a:lnTo>
                  <a:pt x="858599" y="0"/>
                </a:lnTo>
                <a:lnTo>
                  <a:pt x="858599" y="332699"/>
                </a:lnTo>
                <a:lnTo>
                  <a:pt x="0" y="332699"/>
                </a:lnTo>
                <a:lnTo>
                  <a:pt x="0" y="0"/>
                </a:lnTo>
                <a:close/>
              </a:path>
            </a:pathLst>
          </a:custGeom>
          <a:solidFill>
            <a:srgbClr val="3368BD"/>
          </a:solidFill>
        </p:spPr>
        <p:txBody>
          <a:bodyPr wrap="square" lIns="0" tIns="0" rIns="0" bIns="0" rtlCol="0"/>
          <a:lstStyle/>
          <a:p>
            <a:endParaRPr/>
          </a:p>
        </p:txBody>
      </p:sp>
      <p:sp>
        <p:nvSpPr>
          <p:cNvPr id="19" name="object 19"/>
          <p:cNvSpPr txBox="1"/>
          <p:nvPr/>
        </p:nvSpPr>
        <p:spPr>
          <a:xfrm>
            <a:off x="4697112" y="1692053"/>
            <a:ext cx="859155" cy="177800"/>
          </a:xfrm>
          <a:prstGeom prst="rect">
            <a:avLst/>
          </a:prstGeom>
        </p:spPr>
        <p:txBody>
          <a:bodyPr vert="horz" wrap="square" lIns="0" tIns="12700" rIns="0" bIns="0" rtlCol="0">
            <a:spAutoFit/>
          </a:bodyPr>
          <a:lstStyle/>
          <a:p>
            <a:pPr marL="330200">
              <a:lnSpc>
                <a:spcPct val="100000"/>
              </a:lnSpc>
              <a:spcBef>
                <a:spcPts val="100"/>
              </a:spcBef>
            </a:pPr>
            <a:r>
              <a:rPr sz="1000" spc="10" dirty="0">
                <a:solidFill>
                  <a:srgbClr val="FFFFFF"/>
                </a:solidFill>
                <a:latin typeface="Arial"/>
                <a:cs typeface="Arial"/>
              </a:rPr>
              <a:t>Mixer</a:t>
            </a:r>
            <a:endParaRPr sz="1000">
              <a:latin typeface="Arial"/>
              <a:cs typeface="Arial"/>
            </a:endParaRPr>
          </a:p>
        </p:txBody>
      </p:sp>
      <p:sp>
        <p:nvSpPr>
          <p:cNvPr id="20" name="object 20"/>
          <p:cNvSpPr/>
          <p:nvPr/>
        </p:nvSpPr>
        <p:spPr>
          <a:xfrm>
            <a:off x="5647322" y="1619683"/>
            <a:ext cx="859155" cy="332740"/>
          </a:xfrm>
          <a:custGeom>
            <a:avLst/>
            <a:gdLst/>
            <a:ahLst/>
            <a:cxnLst/>
            <a:rect l="l" t="t" r="r" b="b"/>
            <a:pathLst>
              <a:path w="859154" h="332739">
                <a:moveTo>
                  <a:pt x="0" y="0"/>
                </a:moveTo>
                <a:lnTo>
                  <a:pt x="858599" y="0"/>
                </a:lnTo>
                <a:lnTo>
                  <a:pt x="858599" y="332699"/>
                </a:lnTo>
                <a:lnTo>
                  <a:pt x="0" y="332699"/>
                </a:lnTo>
                <a:lnTo>
                  <a:pt x="0" y="0"/>
                </a:lnTo>
                <a:close/>
              </a:path>
            </a:pathLst>
          </a:custGeom>
          <a:solidFill>
            <a:srgbClr val="3368BD"/>
          </a:solidFill>
        </p:spPr>
        <p:txBody>
          <a:bodyPr wrap="square" lIns="0" tIns="0" rIns="0" bIns="0" rtlCol="0"/>
          <a:lstStyle/>
          <a:p>
            <a:endParaRPr/>
          </a:p>
        </p:txBody>
      </p:sp>
      <p:sp>
        <p:nvSpPr>
          <p:cNvPr id="21" name="object 21"/>
          <p:cNvSpPr txBox="1"/>
          <p:nvPr/>
        </p:nvSpPr>
        <p:spPr>
          <a:xfrm>
            <a:off x="5647322" y="1692053"/>
            <a:ext cx="859155" cy="177800"/>
          </a:xfrm>
          <a:prstGeom prst="rect">
            <a:avLst/>
          </a:prstGeom>
        </p:spPr>
        <p:txBody>
          <a:bodyPr vert="horz" wrap="square" lIns="0" tIns="12700" rIns="0" bIns="0" rtlCol="0">
            <a:spAutoFit/>
          </a:bodyPr>
          <a:lstStyle/>
          <a:p>
            <a:pPr marL="320675">
              <a:lnSpc>
                <a:spcPct val="100000"/>
              </a:lnSpc>
              <a:spcBef>
                <a:spcPts val="100"/>
              </a:spcBef>
            </a:pPr>
            <a:r>
              <a:rPr sz="1000" spc="30" dirty="0">
                <a:solidFill>
                  <a:srgbClr val="FFFFFF"/>
                </a:solidFill>
                <a:latin typeface="Arial"/>
                <a:cs typeface="Arial"/>
              </a:rPr>
              <a:t>Auth</a:t>
            </a:r>
            <a:endParaRPr sz="1000">
              <a:latin typeface="Arial"/>
              <a:cs typeface="Arial"/>
            </a:endParaRPr>
          </a:p>
        </p:txBody>
      </p:sp>
      <p:sp>
        <p:nvSpPr>
          <p:cNvPr id="22" name="object 22"/>
          <p:cNvSpPr/>
          <p:nvPr/>
        </p:nvSpPr>
        <p:spPr>
          <a:xfrm>
            <a:off x="3868438" y="1680560"/>
            <a:ext cx="185267" cy="185256"/>
          </a:xfrm>
          <a:prstGeom prst="rect">
            <a:avLst/>
          </a:prstGeom>
          <a:blipFill>
            <a:blip r:embed="rId2" cstate="print"/>
            <a:stretch>
              <a:fillRect/>
            </a:stretch>
          </a:blipFill>
        </p:spPr>
        <p:txBody>
          <a:bodyPr wrap="square" lIns="0" tIns="0" rIns="0" bIns="0" rtlCol="0"/>
          <a:lstStyle/>
          <a:p>
            <a:endParaRPr/>
          </a:p>
        </p:txBody>
      </p:sp>
      <p:sp>
        <p:nvSpPr>
          <p:cNvPr id="23" name="object 23"/>
          <p:cNvSpPr/>
          <p:nvPr/>
        </p:nvSpPr>
        <p:spPr>
          <a:xfrm>
            <a:off x="4801820" y="1680560"/>
            <a:ext cx="185267" cy="185256"/>
          </a:xfrm>
          <a:prstGeom prst="rect">
            <a:avLst/>
          </a:prstGeom>
          <a:blipFill>
            <a:blip r:embed="rId2" cstate="print"/>
            <a:stretch>
              <a:fillRect/>
            </a:stretch>
          </a:blipFill>
        </p:spPr>
        <p:txBody>
          <a:bodyPr wrap="square" lIns="0" tIns="0" rIns="0" bIns="0" rtlCol="0"/>
          <a:lstStyle/>
          <a:p>
            <a:endParaRPr/>
          </a:p>
        </p:txBody>
      </p:sp>
      <p:sp>
        <p:nvSpPr>
          <p:cNvPr id="24" name="object 24"/>
          <p:cNvSpPr/>
          <p:nvPr/>
        </p:nvSpPr>
        <p:spPr>
          <a:xfrm>
            <a:off x="5759355" y="1680560"/>
            <a:ext cx="185267" cy="185256"/>
          </a:xfrm>
          <a:prstGeom prst="rect">
            <a:avLst/>
          </a:prstGeom>
          <a:blipFill>
            <a:blip r:embed="rId2" cstate="print"/>
            <a:stretch>
              <a:fillRect/>
            </a:stretch>
          </a:blipFill>
        </p:spPr>
        <p:txBody>
          <a:bodyPr wrap="square" lIns="0" tIns="0" rIns="0" bIns="0" rtlCol="0"/>
          <a:lstStyle/>
          <a:p>
            <a:endParaRPr/>
          </a:p>
        </p:txBody>
      </p:sp>
      <p:sp>
        <p:nvSpPr>
          <p:cNvPr id="25" name="object 25"/>
          <p:cNvSpPr/>
          <p:nvPr/>
        </p:nvSpPr>
        <p:spPr>
          <a:xfrm>
            <a:off x="3596025" y="2898064"/>
            <a:ext cx="635635" cy="0"/>
          </a:xfrm>
          <a:custGeom>
            <a:avLst/>
            <a:gdLst/>
            <a:ahLst/>
            <a:cxnLst/>
            <a:rect l="l" t="t" r="r" b="b"/>
            <a:pathLst>
              <a:path w="635635">
                <a:moveTo>
                  <a:pt x="0" y="0"/>
                </a:moveTo>
                <a:lnTo>
                  <a:pt x="635099" y="0"/>
                </a:lnTo>
              </a:path>
            </a:pathLst>
          </a:custGeom>
          <a:ln w="9524">
            <a:solidFill>
              <a:srgbClr val="1155CC"/>
            </a:solidFill>
          </a:ln>
        </p:spPr>
        <p:txBody>
          <a:bodyPr wrap="square" lIns="0" tIns="0" rIns="0" bIns="0" rtlCol="0"/>
          <a:lstStyle/>
          <a:p>
            <a:endParaRPr/>
          </a:p>
        </p:txBody>
      </p:sp>
      <p:sp>
        <p:nvSpPr>
          <p:cNvPr id="26" name="object 26"/>
          <p:cNvSpPr/>
          <p:nvPr/>
        </p:nvSpPr>
        <p:spPr>
          <a:xfrm>
            <a:off x="5043825" y="2898064"/>
            <a:ext cx="635635" cy="0"/>
          </a:xfrm>
          <a:custGeom>
            <a:avLst/>
            <a:gdLst/>
            <a:ahLst/>
            <a:cxnLst/>
            <a:rect l="l" t="t" r="r" b="b"/>
            <a:pathLst>
              <a:path w="635635">
                <a:moveTo>
                  <a:pt x="0" y="0"/>
                </a:moveTo>
                <a:lnTo>
                  <a:pt x="635099" y="0"/>
                </a:lnTo>
              </a:path>
            </a:pathLst>
          </a:custGeom>
          <a:ln w="9524">
            <a:solidFill>
              <a:srgbClr val="1155CC"/>
            </a:solidFill>
          </a:ln>
        </p:spPr>
        <p:txBody>
          <a:bodyPr wrap="square" lIns="0" tIns="0" rIns="0" bIns="0" rtlCol="0"/>
          <a:lstStyle/>
          <a:p>
            <a:endParaRPr/>
          </a:p>
        </p:txBody>
      </p:sp>
      <p:sp>
        <p:nvSpPr>
          <p:cNvPr id="27" name="object 27"/>
          <p:cNvSpPr/>
          <p:nvPr/>
        </p:nvSpPr>
        <p:spPr>
          <a:xfrm>
            <a:off x="3189675" y="2107264"/>
            <a:ext cx="1456690" cy="696595"/>
          </a:xfrm>
          <a:custGeom>
            <a:avLst/>
            <a:gdLst/>
            <a:ahLst/>
            <a:cxnLst/>
            <a:rect l="l" t="t" r="r" b="b"/>
            <a:pathLst>
              <a:path w="1456689" h="696594">
                <a:moveTo>
                  <a:pt x="0" y="696299"/>
                </a:moveTo>
                <a:lnTo>
                  <a:pt x="0" y="348205"/>
                </a:lnTo>
                <a:lnTo>
                  <a:pt x="1456199" y="348205"/>
                </a:lnTo>
                <a:lnTo>
                  <a:pt x="1456199" y="0"/>
                </a:lnTo>
              </a:path>
            </a:pathLst>
          </a:custGeom>
          <a:ln w="9524">
            <a:solidFill>
              <a:srgbClr val="1155CC"/>
            </a:solidFill>
          </a:ln>
        </p:spPr>
        <p:txBody>
          <a:bodyPr wrap="square" lIns="0" tIns="0" rIns="0" bIns="0" rtlCol="0"/>
          <a:lstStyle/>
          <a:p>
            <a:endParaRPr/>
          </a:p>
        </p:txBody>
      </p:sp>
      <p:sp>
        <p:nvSpPr>
          <p:cNvPr id="28" name="object 28"/>
          <p:cNvSpPr/>
          <p:nvPr/>
        </p:nvSpPr>
        <p:spPr>
          <a:xfrm>
            <a:off x="4645874" y="2107264"/>
            <a:ext cx="1439545" cy="696595"/>
          </a:xfrm>
          <a:custGeom>
            <a:avLst/>
            <a:gdLst/>
            <a:ahLst/>
            <a:cxnLst/>
            <a:rect l="l" t="t" r="r" b="b"/>
            <a:pathLst>
              <a:path w="1439545" h="696594">
                <a:moveTo>
                  <a:pt x="1439399" y="696299"/>
                </a:moveTo>
                <a:lnTo>
                  <a:pt x="1439399" y="348205"/>
                </a:lnTo>
                <a:lnTo>
                  <a:pt x="0" y="348205"/>
                </a:lnTo>
                <a:lnTo>
                  <a:pt x="0" y="0"/>
                </a:lnTo>
              </a:path>
            </a:pathLst>
          </a:custGeom>
          <a:ln w="9524">
            <a:solidFill>
              <a:srgbClr val="1155CC"/>
            </a:solidFill>
          </a:ln>
        </p:spPr>
        <p:txBody>
          <a:bodyPr wrap="square" lIns="0" tIns="0" rIns="0" bIns="0" rtlCol="0"/>
          <a:lstStyle/>
          <a:p>
            <a:endParaRPr/>
          </a:p>
        </p:txBody>
      </p:sp>
      <p:sp>
        <p:nvSpPr>
          <p:cNvPr id="29" name="object 29"/>
          <p:cNvSpPr/>
          <p:nvPr/>
        </p:nvSpPr>
        <p:spPr>
          <a:xfrm>
            <a:off x="4637475" y="2107264"/>
            <a:ext cx="8890" cy="696595"/>
          </a:xfrm>
          <a:custGeom>
            <a:avLst/>
            <a:gdLst/>
            <a:ahLst/>
            <a:cxnLst/>
            <a:rect l="l" t="t" r="r" b="b"/>
            <a:pathLst>
              <a:path w="8889" h="696594">
                <a:moveTo>
                  <a:pt x="0" y="696299"/>
                </a:moveTo>
                <a:lnTo>
                  <a:pt x="0" y="348205"/>
                </a:lnTo>
                <a:lnTo>
                  <a:pt x="8399" y="348205"/>
                </a:lnTo>
                <a:lnTo>
                  <a:pt x="8399" y="0"/>
                </a:lnTo>
              </a:path>
            </a:pathLst>
          </a:custGeom>
          <a:ln w="9524">
            <a:solidFill>
              <a:srgbClr val="1155CC"/>
            </a:solidFill>
          </a:ln>
        </p:spPr>
        <p:txBody>
          <a:bodyPr wrap="square" lIns="0" tIns="0" rIns="0" bIns="0" rtlCol="0"/>
          <a:lstStyle/>
          <a:p>
            <a:endParaRPr/>
          </a:p>
        </p:txBody>
      </p:sp>
      <p:sp>
        <p:nvSpPr>
          <p:cNvPr id="30" name="object 30"/>
          <p:cNvSpPr txBox="1">
            <a:spLocks noGrp="1"/>
          </p:cNvSpPr>
          <p:nvPr>
            <p:ph type="title" idx="4294967295"/>
          </p:nvPr>
        </p:nvSpPr>
        <p:spPr>
          <a:xfrm>
            <a:off x="0" y="468313"/>
            <a:ext cx="5203825" cy="442912"/>
          </a:xfrm>
          <a:prstGeom prst="rect">
            <a:avLst/>
          </a:prstGeom>
        </p:spPr>
        <p:txBody>
          <a:bodyPr vert="horz" wrap="square" lIns="0" tIns="12700" rIns="0" bIns="0" rtlCol="0">
            <a:spAutoFit/>
          </a:bodyPr>
          <a:lstStyle/>
          <a:p>
            <a:pPr marL="12700">
              <a:lnSpc>
                <a:spcPct val="100000"/>
              </a:lnSpc>
              <a:spcBef>
                <a:spcPts val="100"/>
              </a:spcBef>
            </a:pPr>
            <a:r>
              <a:rPr lang="zh-CN" altLang="en-US" sz="2800" spc="-140" dirty="0"/>
              <a:t>服务网格架构</a:t>
            </a:r>
            <a:endParaRPr sz="2800" spc="-114" dirty="0"/>
          </a:p>
        </p:txBody>
      </p:sp>
      <p:sp>
        <p:nvSpPr>
          <p:cNvPr id="35" name="object 35"/>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solidFill>
                <a:srgbClr val="000000"/>
              </a:solidFill>
            </a:endParaRPr>
          </a:p>
        </p:txBody>
      </p:sp>
      <p:sp>
        <p:nvSpPr>
          <p:cNvPr id="31" name="object 31"/>
          <p:cNvSpPr/>
          <p:nvPr/>
        </p:nvSpPr>
        <p:spPr>
          <a:xfrm>
            <a:off x="6534920" y="2588393"/>
            <a:ext cx="1739900" cy="892810"/>
          </a:xfrm>
          <a:custGeom>
            <a:avLst/>
            <a:gdLst/>
            <a:ahLst/>
            <a:cxnLst/>
            <a:rect l="l" t="t" r="r" b="b"/>
            <a:pathLst>
              <a:path w="1739900" h="892810">
                <a:moveTo>
                  <a:pt x="358222" y="0"/>
                </a:moveTo>
                <a:lnTo>
                  <a:pt x="588472" y="0"/>
                </a:lnTo>
                <a:lnTo>
                  <a:pt x="933847" y="0"/>
                </a:lnTo>
                <a:lnTo>
                  <a:pt x="1739722" y="0"/>
                </a:lnTo>
                <a:lnTo>
                  <a:pt x="1739722" y="148699"/>
                </a:lnTo>
                <a:lnTo>
                  <a:pt x="1739722" y="371749"/>
                </a:lnTo>
                <a:lnTo>
                  <a:pt x="1739722" y="892199"/>
                </a:lnTo>
                <a:lnTo>
                  <a:pt x="933847" y="892199"/>
                </a:lnTo>
                <a:lnTo>
                  <a:pt x="588472" y="892199"/>
                </a:lnTo>
                <a:lnTo>
                  <a:pt x="358222" y="892199"/>
                </a:lnTo>
                <a:lnTo>
                  <a:pt x="358222" y="371749"/>
                </a:lnTo>
                <a:lnTo>
                  <a:pt x="0" y="328579"/>
                </a:lnTo>
                <a:lnTo>
                  <a:pt x="358222" y="148699"/>
                </a:lnTo>
                <a:lnTo>
                  <a:pt x="358222" y="0"/>
                </a:lnTo>
                <a:close/>
              </a:path>
            </a:pathLst>
          </a:custGeom>
          <a:ln w="9524">
            <a:solidFill>
              <a:srgbClr val="666666"/>
            </a:solidFill>
            <a:prstDash val="lgDash"/>
          </a:ln>
        </p:spPr>
        <p:txBody>
          <a:bodyPr wrap="square" lIns="0" tIns="0" rIns="0" bIns="0" rtlCol="0"/>
          <a:lstStyle/>
          <a:p>
            <a:endParaRPr/>
          </a:p>
        </p:txBody>
      </p:sp>
      <p:sp>
        <p:nvSpPr>
          <p:cNvPr id="32" name="object 32"/>
          <p:cNvSpPr txBox="1"/>
          <p:nvPr/>
        </p:nvSpPr>
        <p:spPr>
          <a:xfrm>
            <a:off x="6966168" y="2635713"/>
            <a:ext cx="1188085" cy="474489"/>
          </a:xfrm>
          <a:prstGeom prst="rect">
            <a:avLst/>
          </a:prstGeom>
        </p:spPr>
        <p:txBody>
          <a:bodyPr vert="horz" wrap="square" lIns="0" tIns="12700" rIns="0" bIns="0" rtlCol="0">
            <a:spAutoFit/>
          </a:bodyPr>
          <a:lstStyle/>
          <a:p>
            <a:pPr marL="12700" marR="5080">
              <a:lnSpc>
                <a:spcPct val="100000"/>
              </a:lnSpc>
              <a:spcBef>
                <a:spcPts val="100"/>
              </a:spcBef>
            </a:pPr>
            <a:r>
              <a:rPr lang="zh-CN" altLang="en-US" sz="1000" spc="5" dirty="0">
                <a:latin typeface="Arial"/>
                <a:cs typeface="Arial"/>
              </a:rPr>
              <a:t>在 </a:t>
            </a:r>
            <a:r>
              <a:rPr lang="en-US" altLang="zh-CN" sz="1000" spc="5" dirty="0">
                <a:latin typeface="Arial"/>
                <a:cs typeface="Arial"/>
              </a:rPr>
              <a:t>Pod </a:t>
            </a:r>
            <a:r>
              <a:rPr lang="zh-CN" altLang="en-US" sz="1000" spc="5" dirty="0">
                <a:latin typeface="Arial"/>
                <a:cs typeface="Arial"/>
              </a:rPr>
              <a:t>级别应用安全性、路由规则、策略和报告流量遥测</a:t>
            </a:r>
            <a:endParaRPr sz="1000" dirty="0">
              <a:latin typeface="Arial"/>
              <a:cs typeface="Arial"/>
            </a:endParaRPr>
          </a:p>
        </p:txBody>
      </p:sp>
      <p:sp>
        <p:nvSpPr>
          <p:cNvPr id="33" name="object 33"/>
          <p:cNvSpPr txBox="1"/>
          <p:nvPr/>
        </p:nvSpPr>
        <p:spPr>
          <a:xfrm>
            <a:off x="2778197" y="1619683"/>
            <a:ext cx="859155" cy="332740"/>
          </a:xfrm>
          <a:prstGeom prst="rect">
            <a:avLst/>
          </a:prstGeom>
          <a:solidFill>
            <a:srgbClr val="3D85C6"/>
          </a:solidFill>
        </p:spPr>
        <p:txBody>
          <a:bodyPr vert="horz" wrap="square" lIns="0" tIns="85090" rIns="0" bIns="0" rtlCol="0">
            <a:spAutoFit/>
          </a:bodyPr>
          <a:lstStyle/>
          <a:p>
            <a:pPr marL="232410">
              <a:lnSpc>
                <a:spcPct val="100000"/>
              </a:lnSpc>
              <a:spcBef>
                <a:spcPts val="670"/>
              </a:spcBef>
            </a:pPr>
            <a:r>
              <a:rPr sz="1000" spc="5" dirty="0">
                <a:solidFill>
                  <a:srgbClr val="FFFFFF"/>
                </a:solidFill>
                <a:latin typeface="Arial"/>
                <a:cs typeface="Arial"/>
              </a:rPr>
              <a:t>Jaeger</a:t>
            </a:r>
            <a:endParaRPr sz="1000">
              <a:latin typeface="Arial"/>
              <a:cs typeface="Arial"/>
            </a:endParaRPr>
          </a:p>
        </p:txBody>
      </p:sp>
      <p:sp>
        <p:nvSpPr>
          <p:cNvPr id="34" name="object 34"/>
          <p:cNvSpPr/>
          <p:nvPr/>
        </p:nvSpPr>
        <p:spPr>
          <a:xfrm>
            <a:off x="8287125" y="139425"/>
            <a:ext cx="694199" cy="6941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7C59F7-471A-475A-AED1-1461721B5616}"/>
              </a:ext>
            </a:extLst>
          </p:cNvPr>
          <p:cNvSpPr>
            <a:spLocks noGrp="1"/>
          </p:cNvSpPr>
          <p:nvPr>
            <p:ph type="title" idx="4294967295"/>
          </p:nvPr>
        </p:nvSpPr>
        <p:spPr>
          <a:xfrm>
            <a:off x="0" y="18264"/>
            <a:ext cx="7886700" cy="993775"/>
          </a:xfrm>
        </p:spPr>
        <p:txBody>
          <a:bodyPr>
            <a:normAutofit/>
          </a:bodyPr>
          <a:lstStyle/>
          <a:p>
            <a:r>
              <a:rPr lang="en-US" altLang="zh-CN" sz="2800" dirty="0"/>
              <a:t>TKE Mesh</a:t>
            </a:r>
            <a:endParaRPr lang="zh-CN" altLang="en-US" sz="2800" dirty="0"/>
          </a:p>
        </p:txBody>
      </p:sp>
      <p:pic>
        <p:nvPicPr>
          <p:cNvPr id="4" name="图片 3">
            <a:extLst>
              <a:ext uri="{FF2B5EF4-FFF2-40B4-BE49-F238E27FC236}">
                <a16:creationId xmlns:a16="http://schemas.microsoft.com/office/drawing/2014/main" id="{2871A6F6-66DF-4253-BA1F-1D239788E00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8650" y="712588"/>
            <a:ext cx="8011148" cy="3718323"/>
          </a:xfrm>
          <a:prstGeom prst="rect">
            <a:avLst/>
          </a:prstGeom>
          <a:noFill/>
          <a:ln>
            <a:noFill/>
          </a:ln>
        </p:spPr>
      </p:pic>
      <p:sp>
        <p:nvSpPr>
          <p:cNvPr id="5" name="矩形 4">
            <a:extLst>
              <a:ext uri="{FF2B5EF4-FFF2-40B4-BE49-F238E27FC236}">
                <a16:creationId xmlns:a16="http://schemas.microsoft.com/office/drawing/2014/main" id="{7C9F0326-5C85-44A7-8838-5943499ED6C2}"/>
              </a:ext>
            </a:extLst>
          </p:cNvPr>
          <p:cNvSpPr/>
          <p:nvPr/>
        </p:nvSpPr>
        <p:spPr>
          <a:xfrm>
            <a:off x="3943350" y="4545765"/>
            <a:ext cx="2367956" cy="307777"/>
          </a:xfrm>
          <a:prstGeom prst="rect">
            <a:avLst/>
          </a:prstGeom>
        </p:spPr>
        <p:txBody>
          <a:bodyPr wrap="none">
            <a:spAutoFit/>
          </a:bodyPr>
          <a:lstStyle/>
          <a:p>
            <a:r>
              <a:rPr lang="en-US" altLang="zh-CN" sz="1400" dirty="0">
                <a:latin typeface="等线" panose="02010600030101010101" pitchFamily="2" charset="-122"/>
                <a:cs typeface="Times New Roman" panose="02020603050405020304" pitchFamily="18" charset="0"/>
              </a:rPr>
              <a:t>https://github.com/tkestack </a:t>
            </a:r>
            <a:endParaRPr lang="zh-CN" altLang="en-US" dirty="0"/>
          </a:p>
        </p:txBody>
      </p:sp>
    </p:spTree>
    <p:extLst>
      <p:ext uri="{BB962C8B-B14F-4D97-AF65-F5344CB8AC3E}">
        <p14:creationId xmlns:p14="http://schemas.microsoft.com/office/powerpoint/2010/main" val="3986769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1713134" y="543511"/>
            <a:ext cx="902811" cy="523220"/>
          </a:xfrm>
          <a:prstGeom prst="rect">
            <a:avLst/>
          </a:prstGeom>
        </p:spPr>
        <p:txBody>
          <a:bodyPr wrap="none">
            <a:spAutoFit/>
          </a:bodyPr>
          <a:lstStyle/>
          <a:p>
            <a:r>
              <a:rPr kumimoji="1" lang="zh-Hans" altLang="en-US" sz="2800" dirty="0">
                <a:latin typeface="Microsoft YaHei" panose="020B0503020204020204" pitchFamily="34" charset="-122"/>
                <a:ea typeface="Microsoft YaHei" panose="020B0503020204020204" pitchFamily="34" charset="-122"/>
              </a:rPr>
              <a:t>总结</a:t>
            </a:r>
            <a:endParaRPr lang="zh-CN" altLang="en-US" sz="2800" dirty="0">
              <a:solidFill>
                <a:srgbClr val="000000"/>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71F90478-D584-4E01-8549-6D2CCCBB6324}"/>
              </a:ext>
            </a:extLst>
          </p:cNvPr>
          <p:cNvSpPr/>
          <p:nvPr/>
        </p:nvSpPr>
        <p:spPr>
          <a:xfrm>
            <a:off x="1890272" y="1605965"/>
            <a:ext cx="5624713" cy="738664"/>
          </a:xfrm>
          <a:prstGeom prst="rect">
            <a:avLst/>
          </a:prstGeom>
        </p:spPr>
        <p:txBody>
          <a:bodyPr wrap="square">
            <a:spAutoFit/>
          </a:bodyPr>
          <a:lstStyle/>
          <a:p>
            <a:pPr>
              <a:spcBef>
                <a:spcPts val="750"/>
              </a:spcBef>
              <a:spcAft>
                <a:spcPts val="750"/>
              </a:spcAft>
            </a:pPr>
            <a:r>
              <a:rPr lang="zh-CN" altLang="zh-CN" sz="1400" dirty="0">
                <a:solidFill>
                  <a:srgbClr val="111111"/>
                </a:solidFill>
                <a:latin typeface="Verdana" panose="020B0604030504040204" pitchFamily="34" charset="0"/>
                <a:ea typeface="宋体" panose="02010600030101010101" pitchFamily="2" charset="-122"/>
                <a:cs typeface="宋体" panose="02010600030101010101" pitchFamily="2" charset="-122"/>
              </a:rPr>
              <a:t>云原生是一种新型的基础设施，从云的角度，腾讯云想做的就是在新时代如何去打造有影响力、有竞争力的产品，向开发者传递云原生的理念，包括</a:t>
            </a:r>
            <a:r>
              <a:rPr lang="en-US" altLang="zh-CN" sz="1400" dirty="0">
                <a:solidFill>
                  <a:srgbClr val="111111"/>
                </a:solidFill>
                <a:latin typeface="Verdana" panose="020B0604030504040204" pitchFamily="34" charset="0"/>
                <a:ea typeface="宋体" panose="02010600030101010101" pitchFamily="2" charset="-122"/>
                <a:cs typeface="宋体" panose="02010600030101010101" pitchFamily="2" charset="-122"/>
              </a:rPr>
              <a:t>Serverless</a:t>
            </a:r>
            <a:r>
              <a:rPr lang="zh-CN" altLang="zh-CN" sz="1400" dirty="0">
                <a:solidFill>
                  <a:srgbClr val="111111"/>
                </a:solidFill>
                <a:latin typeface="Verdana" panose="020B0604030504040204" pitchFamily="34" charset="0"/>
                <a:ea typeface="宋体" panose="02010600030101010101" pitchFamily="2" charset="-122"/>
                <a:cs typeface="宋体" panose="02010600030101010101" pitchFamily="2" charset="-122"/>
              </a:rPr>
              <a:t>、微信开发、小程序等，助力开发者升级成功。</a:t>
            </a:r>
            <a:endParaRPr lang="zh-CN" altLang="zh-CN" sz="200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063049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311499" y="509033"/>
            <a:ext cx="2339102" cy="523220"/>
          </a:xfrm>
          <a:prstGeom prst="rect">
            <a:avLst/>
          </a:prstGeom>
        </p:spPr>
        <p:txBody>
          <a:bodyPr wrap="none">
            <a:spAutoFit/>
          </a:bodyPr>
          <a:lstStyle/>
          <a:p>
            <a:r>
              <a:rPr lang="zh-CN" altLang="en-US" sz="2800" dirty="0">
                <a:solidFill>
                  <a:srgbClr val="000000"/>
                </a:solidFill>
                <a:latin typeface="Microsoft YaHei" panose="020B0503020204020204" pitchFamily="34" charset="-122"/>
                <a:ea typeface="Microsoft YaHei" panose="020B0503020204020204" pitchFamily="34" charset="-122"/>
              </a:rPr>
              <a:t>什么是云原生</a:t>
            </a:r>
          </a:p>
        </p:txBody>
      </p:sp>
      <p:pic>
        <p:nvPicPr>
          <p:cNvPr id="1026" name="Picture 2" descr="Cloud-Native">
            <a:extLst>
              <a:ext uri="{FF2B5EF4-FFF2-40B4-BE49-F238E27FC236}">
                <a16:creationId xmlns:a16="http://schemas.microsoft.com/office/drawing/2014/main" id="{BF811035-9AA8-415C-99BF-B50778CF37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439" y="1156767"/>
            <a:ext cx="2829966" cy="282996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8DA8884-0558-4914-831B-1C2DCCB6B1EF}"/>
              </a:ext>
            </a:extLst>
          </p:cNvPr>
          <p:cNvSpPr/>
          <p:nvPr/>
        </p:nvSpPr>
        <p:spPr>
          <a:xfrm>
            <a:off x="2560374" y="3986733"/>
            <a:ext cx="2548583" cy="300082"/>
          </a:xfrm>
          <a:prstGeom prst="rect">
            <a:avLst/>
          </a:prstGeom>
        </p:spPr>
        <p:txBody>
          <a:bodyPr wrap="none">
            <a:spAutoFit/>
          </a:bodyPr>
          <a:lstStyle/>
          <a:p>
            <a:r>
              <a:rPr lang="en-US" altLang="zh-CN" dirty="0">
                <a:hlinkClick r:id="rId3"/>
              </a:rPr>
              <a:t>https://pivotal.io/cn/cloud-native</a:t>
            </a:r>
            <a:endParaRPr lang="zh-CN" altLang="en-US" dirty="0"/>
          </a:p>
        </p:txBody>
      </p:sp>
    </p:spTree>
    <p:extLst>
      <p:ext uri="{BB962C8B-B14F-4D97-AF65-F5344CB8AC3E}">
        <p14:creationId xmlns:p14="http://schemas.microsoft.com/office/powerpoint/2010/main" val="2697892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311499" y="108100"/>
            <a:ext cx="3416320" cy="523220"/>
          </a:xfrm>
          <a:prstGeom prst="rect">
            <a:avLst/>
          </a:prstGeom>
        </p:spPr>
        <p:txBody>
          <a:bodyPr wrap="none">
            <a:spAutoFit/>
          </a:bodyPr>
          <a:lstStyle/>
          <a:p>
            <a:r>
              <a:rPr lang="zh-CN" altLang="en-US" sz="2800" dirty="0"/>
              <a:t>云原生以应用为中心</a:t>
            </a:r>
            <a:endParaRPr lang="zh-CN" altLang="en-US" sz="2800" dirty="0">
              <a:solidFill>
                <a:srgbClr val="000000"/>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87395176-EDEB-47D9-B72B-AE52AA22706D}"/>
              </a:ext>
            </a:extLst>
          </p:cNvPr>
          <p:cNvSpPr/>
          <p:nvPr/>
        </p:nvSpPr>
        <p:spPr>
          <a:xfrm>
            <a:off x="1111645" y="1135331"/>
            <a:ext cx="3239990" cy="400110"/>
          </a:xfrm>
          <a:prstGeom prst="rect">
            <a:avLst/>
          </a:prstGeom>
        </p:spPr>
        <p:txBody>
          <a:bodyPr wrap="none">
            <a:spAutoFit/>
          </a:bodyPr>
          <a:lstStyle/>
          <a:p>
            <a:r>
              <a:rPr lang="zh-CN" altLang="zh-CN" sz="2000" dirty="0">
                <a:solidFill>
                  <a:schemeClr val="accent1"/>
                </a:solidFill>
                <a:latin typeface="Verdana" panose="020B0604030504040204" pitchFamily="34" charset="0"/>
                <a:cs typeface="Times New Roman" panose="02020603050405020304" pitchFamily="18" charset="0"/>
              </a:rPr>
              <a:t>应用基础设施能力的</a:t>
            </a:r>
            <a:r>
              <a:rPr lang="en-US" altLang="zh-CN" sz="2000" dirty="0">
                <a:solidFill>
                  <a:schemeClr val="accent1"/>
                </a:solidFill>
                <a:latin typeface="Verdana" panose="020B0604030504040204" pitchFamily="34" charset="0"/>
                <a:cs typeface="Times New Roman" panose="02020603050405020304" pitchFamily="18" charset="0"/>
              </a:rPr>
              <a:t>“</a:t>
            </a:r>
            <a:r>
              <a:rPr lang="zh-CN" altLang="zh-CN" sz="2000" dirty="0">
                <a:solidFill>
                  <a:schemeClr val="accent1"/>
                </a:solidFill>
                <a:latin typeface="Verdana" panose="020B0604030504040204" pitchFamily="34" charset="0"/>
                <a:cs typeface="Times New Roman" panose="02020603050405020304" pitchFamily="18" charset="0"/>
              </a:rPr>
              <a:t>下沉</a:t>
            </a:r>
            <a:r>
              <a:rPr lang="en-US" altLang="zh-CN" sz="2000" dirty="0">
                <a:solidFill>
                  <a:schemeClr val="accent1"/>
                </a:solidFill>
                <a:latin typeface="Verdana" panose="020B0604030504040204" pitchFamily="34" charset="0"/>
                <a:cs typeface="Times New Roman" panose="02020603050405020304" pitchFamily="18" charset="0"/>
              </a:rPr>
              <a:t>”</a:t>
            </a:r>
            <a:endParaRPr lang="zh-CN" altLang="en-US" sz="2000" dirty="0">
              <a:solidFill>
                <a:schemeClr val="accent1"/>
              </a:solidFill>
            </a:endParaRPr>
          </a:p>
        </p:txBody>
      </p:sp>
      <p:sp>
        <p:nvSpPr>
          <p:cNvPr id="8" name="矩形 7">
            <a:extLst>
              <a:ext uri="{FF2B5EF4-FFF2-40B4-BE49-F238E27FC236}">
                <a16:creationId xmlns:a16="http://schemas.microsoft.com/office/drawing/2014/main" id="{B557A293-26B1-4E29-AB29-8282CF35729E}"/>
              </a:ext>
            </a:extLst>
          </p:cNvPr>
          <p:cNvSpPr/>
          <p:nvPr/>
        </p:nvSpPr>
        <p:spPr>
          <a:xfrm>
            <a:off x="1111645" y="1563734"/>
            <a:ext cx="6083717" cy="400110"/>
          </a:xfrm>
          <a:prstGeom prst="rect">
            <a:avLst/>
          </a:prstGeom>
        </p:spPr>
        <p:txBody>
          <a:bodyPr wrap="none">
            <a:spAutoFit/>
          </a:bodyPr>
          <a:lstStyle/>
          <a:p>
            <a:r>
              <a:rPr lang="zh-CN" altLang="zh-CN" sz="2000" dirty="0">
                <a:solidFill>
                  <a:schemeClr val="accent1"/>
                </a:solidFill>
                <a:latin typeface="Verdana" panose="020B0604030504040204" pitchFamily="34" charset="0"/>
                <a:cs typeface="Times New Roman" panose="02020603050405020304" pitchFamily="18" charset="0"/>
              </a:rPr>
              <a:t>以云为中心、以开源社区为依托的现代基础设施体系</a:t>
            </a:r>
            <a:endParaRPr lang="zh-CN" altLang="en-US" sz="2000" dirty="0">
              <a:solidFill>
                <a:schemeClr val="accent1"/>
              </a:solidFill>
            </a:endParaRPr>
          </a:p>
        </p:txBody>
      </p:sp>
      <p:pic>
        <p:nvPicPr>
          <p:cNvPr id="9" name="Picture 2" descr="trend-analysis">
            <a:extLst>
              <a:ext uri="{FF2B5EF4-FFF2-40B4-BE49-F238E27FC236}">
                <a16:creationId xmlns:a16="http://schemas.microsoft.com/office/drawing/2014/main" id="{AFBA6831-0606-44FD-9562-FE20FA52A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942" y="1963844"/>
            <a:ext cx="7588665" cy="2588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596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2">
            <a:extLst>
              <a:ext uri="{FF2B5EF4-FFF2-40B4-BE49-F238E27FC236}">
                <a16:creationId xmlns:a16="http://schemas.microsoft.com/office/drawing/2014/main" id="{1EE81B07-9EE8-4F9B-82B6-B5D4E4C2596B}"/>
              </a:ext>
            </a:extLst>
          </p:cNvPr>
          <p:cNvSpPr txBox="1"/>
          <p:nvPr/>
        </p:nvSpPr>
        <p:spPr>
          <a:xfrm>
            <a:off x="115168" y="194414"/>
            <a:ext cx="8518090" cy="416076"/>
          </a:xfrm>
          <a:prstGeom prst="rect">
            <a:avLst/>
          </a:prstGeom>
          <a:noFill/>
        </p:spPr>
        <p:txBody>
          <a:bodyPr wrap="square" lIns="0" tIns="0" rIns="0" bIns="0" rtlCol="0">
            <a:spAutoFit/>
          </a:bodyPr>
          <a:lstStyle/>
          <a:p>
            <a:pPr marL="0">
              <a:lnSpc>
                <a:spcPct val="110000"/>
              </a:lnSpc>
            </a:pPr>
            <a:r>
              <a:rPr lang="zh-CN" altLang="en-US" sz="2800" spc="5" dirty="0">
                <a:solidFill>
                  <a:schemeClr val="accent1"/>
                </a:solidFill>
                <a:latin typeface="宋体"/>
                <a:ea typeface="宋体"/>
              </a:rPr>
              <a:t>云原生正在重塑整个软件生命</a:t>
            </a:r>
            <a:r>
              <a:rPr lang="zh-CN" altLang="en-US" sz="2800" dirty="0">
                <a:solidFill>
                  <a:schemeClr val="accent1"/>
                </a:solidFill>
                <a:latin typeface="宋体"/>
                <a:ea typeface="宋体"/>
              </a:rPr>
              <a:t>周期</a:t>
            </a:r>
          </a:p>
        </p:txBody>
      </p:sp>
      <p:sp>
        <p:nvSpPr>
          <p:cNvPr id="7" name="TextBox 13">
            <a:extLst>
              <a:ext uri="{FF2B5EF4-FFF2-40B4-BE49-F238E27FC236}">
                <a16:creationId xmlns:a16="http://schemas.microsoft.com/office/drawing/2014/main" id="{A63B9CEA-6BF3-479D-B0C6-3ADD2AAF204B}"/>
              </a:ext>
            </a:extLst>
          </p:cNvPr>
          <p:cNvSpPr txBox="1"/>
          <p:nvPr/>
        </p:nvSpPr>
        <p:spPr>
          <a:xfrm>
            <a:off x="925546" y="1238030"/>
            <a:ext cx="6317812" cy="307777"/>
          </a:xfrm>
          <a:prstGeom prst="rect">
            <a:avLst/>
          </a:prstGeom>
          <a:noFill/>
        </p:spPr>
        <p:txBody>
          <a:bodyPr wrap="square" lIns="0" tIns="0" rIns="0" bIns="0" rtlCol="0">
            <a:spAutoFit/>
          </a:bodyPr>
          <a:lstStyle/>
          <a:p>
            <a:pPr marL="0">
              <a:lnSpc>
                <a:spcPct val="100000"/>
              </a:lnSpc>
              <a:tabLst>
                <a:tab pos="2838322" algn="l"/>
              </a:tabLst>
            </a:pPr>
            <a:r>
              <a:rPr lang="en-US" altLang="zh-CN" sz="2000" dirty="0">
                <a:solidFill>
                  <a:schemeClr val="accent1"/>
                </a:solidFill>
                <a:latin typeface="Times New Roman"/>
                <a:ea typeface="Times New Roman"/>
              </a:rPr>
              <a:t>Service</a:t>
            </a:r>
            <a:r>
              <a:rPr lang="en-US" altLang="zh-CN" sz="2000" spc="-104" dirty="0">
                <a:solidFill>
                  <a:schemeClr val="accent1"/>
                </a:solidFill>
                <a:latin typeface="Times New Roman"/>
                <a:cs typeface="Times New Roman"/>
              </a:rPr>
              <a:t> </a:t>
            </a:r>
            <a:r>
              <a:rPr lang="en-US" altLang="zh-CN" sz="2000" dirty="0">
                <a:solidFill>
                  <a:schemeClr val="accent1"/>
                </a:solidFill>
                <a:latin typeface="Times New Roman"/>
                <a:ea typeface="Times New Roman"/>
              </a:rPr>
              <a:t>Mesh	Elastic</a:t>
            </a:r>
            <a:r>
              <a:rPr lang="en-US" altLang="zh-CN" sz="2000" spc="-170" dirty="0">
                <a:solidFill>
                  <a:schemeClr val="accent1"/>
                </a:solidFill>
                <a:latin typeface="Times New Roman"/>
                <a:cs typeface="Times New Roman"/>
              </a:rPr>
              <a:t> </a:t>
            </a:r>
            <a:r>
              <a:rPr lang="en-US" altLang="zh-CN" sz="2000" dirty="0">
                <a:solidFill>
                  <a:schemeClr val="accent1"/>
                </a:solidFill>
                <a:latin typeface="Times New Roman"/>
                <a:ea typeface="Times New Roman"/>
              </a:rPr>
              <a:t>Computing</a:t>
            </a:r>
          </a:p>
        </p:txBody>
      </p:sp>
      <p:sp>
        <p:nvSpPr>
          <p:cNvPr id="10" name="TextBox 14">
            <a:extLst>
              <a:ext uri="{FF2B5EF4-FFF2-40B4-BE49-F238E27FC236}">
                <a16:creationId xmlns:a16="http://schemas.microsoft.com/office/drawing/2014/main" id="{3BBE017D-887D-403E-BDF2-0B9296D4B82C}"/>
              </a:ext>
            </a:extLst>
          </p:cNvPr>
          <p:cNvSpPr txBox="1"/>
          <p:nvPr/>
        </p:nvSpPr>
        <p:spPr>
          <a:xfrm>
            <a:off x="312955" y="1680210"/>
            <a:ext cx="7991393" cy="891540"/>
          </a:xfrm>
          <a:prstGeom prst="rect">
            <a:avLst/>
          </a:prstGeom>
          <a:noFill/>
        </p:spPr>
        <p:txBody>
          <a:bodyPr wrap="square" lIns="0" tIns="0" rIns="0" bIns="0" rtlCol="0">
            <a:spAutoFit/>
          </a:bodyPr>
          <a:lstStyle/>
          <a:p>
            <a:pPr marL="0">
              <a:lnSpc>
                <a:spcPct val="100000"/>
              </a:lnSpc>
              <a:tabLst>
                <a:tab pos="3767581" algn="l"/>
                <a:tab pos="6946645" algn="l"/>
              </a:tabLst>
            </a:pPr>
            <a:r>
              <a:rPr lang="en-US" altLang="zh-CN" sz="5850" spc="-109" dirty="0">
                <a:solidFill>
                  <a:schemeClr val="accent1"/>
                </a:solidFill>
                <a:latin typeface="Times New Roman"/>
                <a:ea typeface="Times New Roman"/>
              </a:rPr>
              <a:t>Serverless	</a:t>
            </a:r>
            <a:r>
              <a:rPr lang="en-US" altLang="zh-CN" sz="2100" spc="-15" dirty="0">
                <a:solidFill>
                  <a:schemeClr val="accent1"/>
                </a:solidFill>
                <a:latin typeface="Times New Roman"/>
                <a:ea typeface="Times New Roman"/>
              </a:rPr>
              <a:t>Envoy	</a:t>
            </a:r>
            <a:r>
              <a:rPr lang="en-US" altLang="zh-CN" sz="2850" spc="-85" dirty="0">
                <a:solidFill>
                  <a:schemeClr val="accent1"/>
                </a:solidFill>
                <a:latin typeface="Times New Roman"/>
                <a:ea typeface="Times New Roman"/>
              </a:rPr>
              <a:t>CI/CD</a:t>
            </a:r>
          </a:p>
        </p:txBody>
      </p:sp>
      <p:sp>
        <p:nvSpPr>
          <p:cNvPr id="11" name="TextBox 15">
            <a:extLst>
              <a:ext uri="{FF2B5EF4-FFF2-40B4-BE49-F238E27FC236}">
                <a16:creationId xmlns:a16="http://schemas.microsoft.com/office/drawing/2014/main" id="{0A4659F4-A268-4673-81D0-F0B0AD378A63}"/>
              </a:ext>
            </a:extLst>
          </p:cNvPr>
          <p:cNvSpPr txBox="1"/>
          <p:nvPr/>
        </p:nvSpPr>
        <p:spPr>
          <a:xfrm>
            <a:off x="214061" y="2733958"/>
            <a:ext cx="8715877" cy="900246"/>
          </a:xfrm>
          <a:prstGeom prst="rect">
            <a:avLst/>
          </a:prstGeom>
          <a:noFill/>
        </p:spPr>
        <p:txBody>
          <a:bodyPr wrap="square" lIns="0" tIns="0" rIns="0" bIns="0" rtlCol="0">
            <a:spAutoFit/>
          </a:bodyPr>
          <a:lstStyle/>
          <a:p>
            <a:pPr marL="0">
              <a:lnSpc>
                <a:spcPct val="100000"/>
              </a:lnSpc>
              <a:tabLst>
                <a:tab pos="2404871" algn="l"/>
                <a:tab pos="7570596" algn="l"/>
              </a:tabLst>
            </a:pPr>
            <a:r>
              <a:rPr lang="en-US" altLang="zh-CN" sz="2100" spc="44" dirty="0">
                <a:solidFill>
                  <a:schemeClr val="accent1"/>
                </a:solidFill>
                <a:latin typeface="Times New Roman"/>
                <a:ea typeface="Times New Roman"/>
              </a:rPr>
              <a:t>DevOps	</a:t>
            </a:r>
            <a:r>
              <a:rPr lang="en-US" altLang="zh-CN" sz="5850" dirty="0">
                <a:solidFill>
                  <a:schemeClr val="accent1"/>
                </a:solidFill>
                <a:latin typeface="Times New Roman"/>
                <a:ea typeface="Times New Roman"/>
              </a:rPr>
              <a:t>Cloud</a:t>
            </a:r>
            <a:r>
              <a:rPr lang="en-US" altLang="zh-CN" sz="5850" spc="25" dirty="0">
                <a:solidFill>
                  <a:schemeClr val="accent1"/>
                </a:solidFill>
                <a:latin typeface="Times New Roman"/>
                <a:cs typeface="Times New Roman"/>
              </a:rPr>
              <a:t> </a:t>
            </a:r>
            <a:r>
              <a:rPr lang="en-US" altLang="zh-CN" sz="5850" dirty="0">
                <a:solidFill>
                  <a:schemeClr val="accent1"/>
                </a:solidFill>
                <a:latin typeface="Times New Roman"/>
                <a:ea typeface="Times New Roman"/>
              </a:rPr>
              <a:t>Native  </a:t>
            </a:r>
            <a:r>
              <a:rPr lang="en-US" altLang="zh-CN" sz="2100" spc="-30" dirty="0">
                <a:solidFill>
                  <a:schemeClr val="accent1"/>
                </a:solidFill>
                <a:latin typeface="Times New Roman"/>
                <a:ea typeface="Times New Roman"/>
              </a:rPr>
              <a:t>Declarative</a:t>
            </a:r>
            <a:r>
              <a:rPr lang="en-US" altLang="zh-CN" sz="2100" spc="-20" dirty="0">
                <a:solidFill>
                  <a:schemeClr val="accent1"/>
                </a:solidFill>
                <a:latin typeface="Times New Roman"/>
                <a:cs typeface="Times New Roman"/>
              </a:rPr>
              <a:t> </a:t>
            </a:r>
            <a:r>
              <a:rPr lang="en-US" altLang="zh-CN" sz="2100" spc="-44" dirty="0">
                <a:solidFill>
                  <a:schemeClr val="accent1"/>
                </a:solidFill>
                <a:latin typeface="Times New Roman"/>
                <a:ea typeface="Times New Roman"/>
              </a:rPr>
              <a:t>APIs</a:t>
            </a:r>
          </a:p>
        </p:txBody>
      </p:sp>
      <p:sp>
        <p:nvSpPr>
          <p:cNvPr id="12" name="TextBox 16">
            <a:extLst>
              <a:ext uri="{FF2B5EF4-FFF2-40B4-BE49-F238E27FC236}">
                <a16:creationId xmlns:a16="http://schemas.microsoft.com/office/drawing/2014/main" id="{5368502F-EB7D-4EB7-A9C8-64824DA787DA}"/>
              </a:ext>
            </a:extLst>
          </p:cNvPr>
          <p:cNvSpPr txBox="1"/>
          <p:nvPr/>
        </p:nvSpPr>
        <p:spPr>
          <a:xfrm>
            <a:off x="507276" y="3631680"/>
            <a:ext cx="7602749" cy="745845"/>
          </a:xfrm>
          <a:prstGeom prst="rect">
            <a:avLst/>
          </a:prstGeom>
          <a:noFill/>
        </p:spPr>
        <p:txBody>
          <a:bodyPr wrap="square" lIns="0" tIns="0" rIns="0" bIns="0" rtlCol="0">
            <a:spAutoFit/>
          </a:bodyPr>
          <a:lstStyle/>
          <a:p>
            <a:pPr marL="0">
              <a:lnSpc>
                <a:spcPct val="109583"/>
              </a:lnSpc>
              <a:tabLst>
                <a:tab pos="3291204" algn="l"/>
                <a:tab pos="6721729" algn="l"/>
              </a:tabLst>
            </a:pPr>
            <a:r>
              <a:rPr lang="en-US" altLang="zh-CN" sz="4750" spc="80" dirty="0">
                <a:solidFill>
                  <a:schemeClr val="accent1"/>
                </a:solidFill>
                <a:latin typeface="Times New Roman"/>
                <a:ea typeface="Times New Roman"/>
              </a:rPr>
              <a:t>Container	</a:t>
            </a:r>
            <a:r>
              <a:rPr lang="en-US" altLang="zh-CN" sz="3900" spc="34" dirty="0">
                <a:solidFill>
                  <a:schemeClr val="accent1"/>
                </a:solidFill>
                <a:latin typeface="Times New Roman"/>
                <a:ea typeface="Times New Roman"/>
              </a:rPr>
              <a:t>Kubernetes	</a:t>
            </a:r>
            <a:r>
              <a:rPr lang="en-US" altLang="zh-CN" sz="2100" spc="-40" dirty="0">
                <a:solidFill>
                  <a:schemeClr val="accent1"/>
                </a:solidFill>
                <a:latin typeface="Times New Roman"/>
                <a:ea typeface="Times New Roman"/>
              </a:rPr>
              <a:t>AI</a:t>
            </a:r>
            <a:r>
              <a:rPr lang="en-US" altLang="zh-CN" sz="2100" spc="-25" dirty="0">
                <a:solidFill>
                  <a:schemeClr val="accent1"/>
                </a:solidFill>
                <a:latin typeface="Times New Roman"/>
                <a:cs typeface="Times New Roman"/>
              </a:rPr>
              <a:t> </a:t>
            </a:r>
            <a:r>
              <a:rPr lang="en-US" altLang="zh-CN" sz="2100" spc="-40" dirty="0">
                <a:solidFill>
                  <a:schemeClr val="accent1"/>
                </a:solidFill>
                <a:latin typeface="Times New Roman"/>
                <a:ea typeface="Times New Roman"/>
              </a:rPr>
              <a:t>Ops</a:t>
            </a:r>
          </a:p>
        </p:txBody>
      </p:sp>
      <p:sp>
        <p:nvSpPr>
          <p:cNvPr id="13" name="TextBox 17">
            <a:extLst>
              <a:ext uri="{FF2B5EF4-FFF2-40B4-BE49-F238E27FC236}">
                <a16:creationId xmlns:a16="http://schemas.microsoft.com/office/drawing/2014/main" id="{9A612A8B-8299-42C3-A987-AB5F2E862D8F}"/>
              </a:ext>
            </a:extLst>
          </p:cNvPr>
          <p:cNvSpPr txBox="1"/>
          <p:nvPr/>
        </p:nvSpPr>
        <p:spPr>
          <a:xfrm>
            <a:off x="2064153" y="4454938"/>
            <a:ext cx="5452670" cy="487680"/>
          </a:xfrm>
          <a:prstGeom prst="rect">
            <a:avLst/>
          </a:prstGeom>
          <a:noFill/>
        </p:spPr>
        <p:txBody>
          <a:bodyPr wrap="square" lIns="0" tIns="0" rIns="0" bIns="0" rtlCol="0">
            <a:spAutoFit/>
          </a:bodyPr>
          <a:lstStyle/>
          <a:p>
            <a:pPr marL="0">
              <a:lnSpc>
                <a:spcPct val="100000"/>
              </a:lnSpc>
              <a:tabLst>
                <a:tab pos="3060191" algn="l"/>
              </a:tabLst>
            </a:pPr>
            <a:r>
              <a:rPr lang="en-US" altLang="zh-CN" sz="3200" spc="89" dirty="0">
                <a:solidFill>
                  <a:schemeClr val="accent1"/>
                </a:solidFill>
                <a:latin typeface="Times New Roman"/>
                <a:ea typeface="Times New Roman"/>
              </a:rPr>
              <a:t>Database	</a:t>
            </a:r>
            <a:r>
              <a:rPr lang="en-US" altLang="zh-CN" sz="2450" spc="-10" dirty="0">
                <a:solidFill>
                  <a:schemeClr val="accent1"/>
                </a:solidFill>
                <a:latin typeface="Times New Roman"/>
                <a:ea typeface="Times New Roman"/>
              </a:rPr>
              <a:t>Disaster</a:t>
            </a:r>
            <a:r>
              <a:rPr lang="en-US" altLang="zh-CN" sz="2450" spc="-25" dirty="0">
                <a:solidFill>
                  <a:schemeClr val="accent1"/>
                </a:solidFill>
                <a:latin typeface="Times New Roman"/>
                <a:cs typeface="Times New Roman"/>
              </a:rPr>
              <a:t> </a:t>
            </a:r>
            <a:r>
              <a:rPr lang="en-US" altLang="zh-CN" sz="2450" spc="-15" dirty="0">
                <a:solidFill>
                  <a:schemeClr val="accent1"/>
                </a:solidFill>
                <a:latin typeface="Times New Roman"/>
                <a:ea typeface="Times New Roman"/>
              </a:rPr>
              <a:t>Recovery</a:t>
            </a:r>
          </a:p>
        </p:txBody>
      </p:sp>
    </p:spTree>
    <p:extLst>
      <p:ext uri="{BB962C8B-B14F-4D97-AF65-F5344CB8AC3E}">
        <p14:creationId xmlns:p14="http://schemas.microsoft.com/office/powerpoint/2010/main" val="964105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bject 35">
            <a:extLst>
              <a:ext uri="{FF2B5EF4-FFF2-40B4-BE49-F238E27FC236}">
                <a16:creationId xmlns:a16="http://schemas.microsoft.com/office/drawing/2014/main" id="{2B4D85BF-0FD1-4B66-8CDC-197E73DA0192}"/>
              </a:ext>
            </a:extLst>
          </p:cNvPr>
          <p:cNvSpPr/>
          <p:nvPr/>
        </p:nvSpPr>
        <p:spPr>
          <a:xfrm>
            <a:off x="2611454" y="3792829"/>
            <a:ext cx="2908913" cy="976199"/>
          </a:xfrm>
          <a:prstGeom prst="rect">
            <a:avLst/>
          </a:prstGeom>
          <a:blipFill>
            <a:blip r:embed="rId2" cstate="print"/>
            <a:stretch>
              <a:fillRect/>
            </a:stretch>
          </a:blipFill>
        </p:spPr>
        <p:txBody>
          <a:bodyPr wrap="square" lIns="0" tIns="0" rIns="0" bIns="0" rtlCol="0"/>
          <a:lstStyle/>
          <a:p>
            <a:endParaRPr/>
          </a:p>
        </p:txBody>
      </p:sp>
      <p:sp>
        <p:nvSpPr>
          <p:cNvPr id="89" name="object 4">
            <a:extLst>
              <a:ext uri="{FF2B5EF4-FFF2-40B4-BE49-F238E27FC236}">
                <a16:creationId xmlns:a16="http://schemas.microsoft.com/office/drawing/2014/main" id="{39FD53CA-EA43-493D-9C45-CDDFF7A68173}"/>
              </a:ext>
            </a:extLst>
          </p:cNvPr>
          <p:cNvSpPr txBox="1"/>
          <p:nvPr/>
        </p:nvSpPr>
        <p:spPr>
          <a:xfrm>
            <a:off x="196547" y="2655104"/>
            <a:ext cx="79629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Continuous</a:t>
            </a:r>
            <a:endParaRPr sz="1200">
              <a:latin typeface="Arial"/>
              <a:cs typeface="Arial"/>
            </a:endParaRPr>
          </a:p>
        </p:txBody>
      </p:sp>
      <p:sp>
        <p:nvSpPr>
          <p:cNvPr id="90" name="object 5">
            <a:extLst>
              <a:ext uri="{FF2B5EF4-FFF2-40B4-BE49-F238E27FC236}">
                <a16:creationId xmlns:a16="http://schemas.microsoft.com/office/drawing/2014/main" id="{0DBA155E-0A8C-4200-A0B2-360E735ADF9D}"/>
              </a:ext>
            </a:extLst>
          </p:cNvPr>
          <p:cNvSpPr/>
          <p:nvPr/>
        </p:nvSpPr>
        <p:spPr>
          <a:xfrm>
            <a:off x="1976975" y="2317271"/>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a:p>
        </p:txBody>
      </p:sp>
      <p:sp>
        <p:nvSpPr>
          <p:cNvPr id="91" name="object 6">
            <a:extLst>
              <a:ext uri="{FF2B5EF4-FFF2-40B4-BE49-F238E27FC236}">
                <a16:creationId xmlns:a16="http://schemas.microsoft.com/office/drawing/2014/main" id="{9DE248C2-37BE-43D9-9382-6014B7262FAC}"/>
              </a:ext>
            </a:extLst>
          </p:cNvPr>
          <p:cNvSpPr/>
          <p:nvPr/>
        </p:nvSpPr>
        <p:spPr>
          <a:xfrm>
            <a:off x="1976975" y="2317271"/>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a:p>
        </p:txBody>
      </p:sp>
      <p:sp>
        <p:nvSpPr>
          <p:cNvPr id="92" name="object 7">
            <a:extLst>
              <a:ext uri="{FF2B5EF4-FFF2-40B4-BE49-F238E27FC236}">
                <a16:creationId xmlns:a16="http://schemas.microsoft.com/office/drawing/2014/main" id="{BA88785E-DA4A-4094-9832-1EF30BE4379F}"/>
              </a:ext>
            </a:extLst>
          </p:cNvPr>
          <p:cNvSpPr/>
          <p:nvPr/>
        </p:nvSpPr>
        <p:spPr>
          <a:xfrm>
            <a:off x="766550" y="2489499"/>
            <a:ext cx="7577455" cy="20955"/>
          </a:xfrm>
          <a:custGeom>
            <a:avLst/>
            <a:gdLst/>
            <a:ahLst/>
            <a:cxnLst/>
            <a:rect l="l" t="t" r="r" b="b"/>
            <a:pathLst>
              <a:path w="7577455" h="20955">
                <a:moveTo>
                  <a:pt x="0" y="0"/>
                </a:moveTo>
                <a:lnTo>
                  <a:pt x="7577102" y="20363"/>
                </a:lnTo>
              </a:path>
            </a:pathLst>
          </a:custGeom>
          <a:ln w="76199">
            <a:solidFill>
              <a:schemeClr val="accent2"/>
            </a:solidFill>
          </a:ln>
        </p:spPr>
        <p:txBody>
          <a:bodyPr wrap="square" lIns="0" tIns="0" rIns="0" bIns="0" rtlCol="0"/>
          <a:lstStyle/>
          <a:p>
            <a:endParaRPr/>
          </a:p>
        </p:txBody>
      </p:sp>
      <p:sp>
        <p:nvSpPr>
          <p:cNvPr id="93" name="object 8">
            <a:extLst>
              <a:ext uri="{FF2B5EF4-FFF2-40B4-BE49-F238E27FC236}">
                <a16:creationId xmlns:a16="http://schemas.microsoft.com/office/drawing/2014/main" id="{F852A065-0DF1-44AE-BF63-B9C19F25A032}"/>
              </a:ext>
            </a:extLst>
          </p:cNvPr>
          <p:cNvSpPr/>
          <p:nvPr/>
        </p:nvSpPr>
        <p:spPr>
          <a:xfrm>
            <a:off x="8343202" y="2342400"/>
            <a:ext cx="461009" cy="335280"/>
          </a:xfrm>
          <a:custGeom>
            <a:avLst/>
            <a:gdLst/>
            <a:ahLst/>
            <a:cxnLst/>
            <a:rect l="l" t="t" r="r" b="b"/>
            <a:pathLst>
              <a:path w="461009" h="335280">
                <a:moveTo>
                  <a:pt x="0" y="334926"/>
                </a:moveTo>
                <a:lnTo>
                  <a:pt x="899" y="0"/>
                </a:lnTo>
                <a:lnTo>
                  <a:pt x="460550" y="168699"/>
                </a:lnTo>
                <a:lnTo>
                  <a:pt x="0" y="334926"/>
                </a:lnTo>
                <a:close/>
              </a:path>
            </a:pathLst>
          </a:custGeom>
          <a:solidFill>
            <a:srgbClr val="FFFFFF"/>
          </a:solidFill>
        </p:spPr>
        <p:txBody>
          <a:bodyPr wrap="square" lIns="0" tIns="0" rIns="0" bIns="0" rtlCol="0"/>
          <a:lstStyle/>
          <a:p>
            <a:endParaRPr/>
          </a:p>
        </p:txBody>
      </p:sp>
      <p:sp>
        <p:nvSpPr>
          <p:cNvPr id="94" name="object 9">
            <a:extLst>
              <a:ext uri="{FF2B5EF4-FFF2-40B4-BE49-F238E27FC236}">
                <a16:creationId xmlns:a16="http://schemas.microsoft.com/office/drawing/2014/main" id="{A8E31053-40B0-4E21-A3C5-1F5D6C06C916}"/>
              </a:ext>
            </a:extLst>
          </p:cNvPr>
          <p:cNvSpPr/>
          <p:nvPr/>
        </p:nvSpPr>
        <p:spPr>
          <a:xfrm>
            <a:off x="8343202" y="2342400"/>
            <a:ext cx="461009" cy="335280"/>
          </a:xfrm>
          <a:custGeom>
            <a:avLst/>
            <a:gdLst/>
            <a:ahLst/>
            <a:cxnLst/>
            <a:rect l="l" t="t" r="r" b="b"/>
            <a:pathLst>
              <a:path w="461009" h="335280">
                <a:moveTo>
                  <a:pt x="0" y="334926"/>
                </a:moveTo>
                <a:lnTo>
                  <a:pt x="460550" y="168699"/>
                </a:lnTo>
                <a:lnTo>
                  <a:pt x="899" y="0"/>
                </a:lnTo>
                <a:lnTo>
                  <a:pt x="0" y="334926"/>
                </a:lnTo>
                <a:close/>
              </a:path>
            </a:pathLst>
          </a:custGeom>
          <a:solidFill>
            <a:schemeClr val="accent2"/>
          </a:solidFill>
          <a:ln w="76199">
            <a:solidFill>
              <a:srgbClr val="FFFFFF"/>
            </a:solidFill>
          </a:ln>
        </p:spPr>
        <p:txBody>
          <a:bodyPr wrap="square" lIns="0" tIns="0" rIns="0" bIns="0" rtlCol="0"/>
          <a:lstStyle/>
          <a:p>
            <a:endParaRPr/>
          </a:p>
        </p:txBody>
      </p:sp>
      <p:sp>
        <p:nvSpPr>
          <p:cNvPr id="95" name="object 10">
            <a:extLst>
              <a:ext uri="{FF2B5EF4-FFF2-40B4-BE49-F238E27FC236}">
                <a16:creationId xmlns:a16="http://schemas.microsoft.com/office/drawing/2014/main" id="{E7CF9EDD-D74A-40C0-9710-F552328F477D}"/>
              </a:ext>
            </a:extLst>
          </p:cNvPr>
          <p:cNvSpPr/>
          <p:nvPr/>
        </p:nvSpPr>
        <p:spPr>
          <a:xfrm>
            <a:off x="19770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96" name="object 11">
            <a:extLst>
              <a:ext uri="{FF2B5EF4-FFF2-40B4-BE49-F238E27FC236}">
                <a16:creationId xmlns:a16="http://schemas.microsoft.com/office/drawing/2014/main" id="{9EE6D232-4071-4283-9070-554D57561E78}"/>
              </a:ext>
            </a:extLst>
          </p:cNvPr>
          <p:cNvSpPr/>
          <p:nvPr/>
        </p:nvSpPr>
        <p:spPr>
          <a:xfrm>
            <a:off x="35772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97" name="object 12">
            <a:extLst>
              <a:ext uri="{FF2B5EF4-FFF2-40B4-BE49-F238E27FC236}">
                <a16:creationId xmlns:a16="http://schemas.microsoft.com/office/drawing/2014/main" id="{1E827769-A8EF-428A-9707-F076F1689B21}"/>
              </a:ext>
            </a:extLst>
          </p:cNvPr>
          <p:cNvSpPr txBox="1"/>
          <p:nvPr/>
        </p:nvSpPr>
        <p:spPr>
          <a:xfrm>
            <a:off x="1264209" y="2666079"/>
            <a:ext cx="36385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Agile</a:t>
            </a:r>
            <a:endParaRPr sz="1200">
              <a:latin typeface="Arial"/>
              <a:cs typeface="Arial"/>
            </a:endParaRPr>
          </a:p>
        </p:txBody>
      </p:sp>
      <p:sp>
        <p:nvSpPr>
          <p:cNvPr id="98" name="object 13">
            <a:extLst>
              <a:ext uri="{FF2B5EF4-FFF2-40B4-BE49-F238E27FC236}">
                <a16:creationId xmlns:a16="http://schemas.microsoft.com/office/drawing/2014/main" id="{8633ED1E-94D3-43C1-8C6E-B1D034303A18}"/>
              </a:ext>
            </a:extLst>
          </p:cNvPr>
          <p:cNvSpPr/>
          <p:nvPr/>
        </p:nvSpPr>
        <p:spPr>
          <a:xfrm>
            <a:off x="1443674"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99" name="object 14">
            <a:extLst>
              <a:ext uri="{FF2B5EF4-FFF2-40B4-BE49-F238E27FC236}">
                <a16:creationId xmlns:a16="http://schemas.microsoft.com/office/drawing/2014/main" id="{8190106D-855B-4F8C-A741-7D71647E40B9}"/>
              </a:ext>
            </a:extLst>
          </p:cNvPr>
          <p:cNvSpPr/>
          <p:nvPr/>
        </p:nvSpPr>
        <p:spPr>
          <a:xfrm>
            <a:off x="31962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0" name="object 15">
            <a:extLst>
              <a:ext uri="{FF2B5EF4-FFF2-40B4-BE49-F238E27FC236}">
                <a16:creationId xmlns:a16="http://schemas.microsoft.com/office/drawing/2014/main" id="{E5272FB3-CCF7-49F4-AE9E-E7CDE2E4DB86}"/>
              </a:ext>
            </a:extLst>
          </p:cNvPr>
          <p:cNvSpPr txBox="1"/>
          <p:nvPr/>
        </p:nvSpPr>
        <p:spPr>
          <a:xfrm>
            <a:off x="4115201" y="2655104"/>
            <a:ext cx="508634" cy="197490"/>
          </a:xfrm>
          <a:prstGeom prst="rect">
            <a:avLst/>
          </a:prstGeom>
        </p:spPr>
        <p:txBody>
          <a:bodyPr vert="horz" wrap="square" lIns="0" tIns="12700" rIns="0" bIns="0" rtlCol="0">
            <a:spAutoFit/>
          </a:bodyPr>
          <a:lstStyle/>
          <a:p>
            <a:pPr marL="12700">
              <a:lnSpc>
                <a:spcPct val="100000"/>
              </a:lnSpc>
              <a:spcBef>
                <a:spcPts val="100"/>
              </a:spcBef>
            </a:pPr>
            <a:r>
              <a:rPr sz="1200" spc="-5" dirty="0">
                <a:solidFill>
                  <a:schemeClr val="accent2"/>
                </a:solidFill>
                <a:latin typeface="Arial"/>
                <a:cs typeface="Arial"/>
              </a:rPr>
              <a:t>Ribbon</a:t>
            </a:r>
            <a:endParaRPr sz="1200" dirty="0">
              <a:solidFill>
                <a:schemeClr val="accent2"/>
              </a:solidFill>
              <a:latin typeface="Arial"/>
              <a:cs typeface="Arial"/>
            </a:endParaRPr>
          </a:p>
        </p:txBody>
      </p:sp>
      <p:sp>
        <p:nvSpPr>
          <p:cNvPr id="101" name="object 16">
            <a:extLst>
              <a:ext uri="{FF2B5EF4-FFF2-40B4-BE49-F238E27FC236}">
                <a16:creationId xmlns:a16="http://schemas.microsoft.com/office/drawing/2014/main" id="{6A1139E9-C703-46C8-B4F7-E73463638BF9}"/>
              </a:ext>
            </a:extLst>
          </p:cNvPr>
          <p:cNvSpPr/>
          <p:nvPr/>
        </p:nvSpPr>
        <p:spPr>
          <a:xfrm>
            <a:off x="43392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2" name="object 17">
            <a:extLst>
              <a:ext uri="{FF2B5EF4-FFF2-40B4-BE49-F238E27FC236}">
                <a16:creationId xmlns:a16="http://schemas.microsoft.com/office/drawing/2014/main" id="{C6C583F7-730E-476F-BA1E-6297EFF31B46}"/>
              </a:ext>
            </a:extLst>
          </p:cNvPr>
          <p:cNvSpPr txBox="1"/>
          <p:nvPr/>
        </p:nvSpPr>
        <p:spPr>
          <a:xfrm>
            <a:off x="4087256" y="1945604"/>
            <a:ext cx="830580" cy="389255"/>
          </a:xfrm>
          <a:prstGeom prst="rect">
            <a:avLst/>
          </a:prstGeom>
        </p:spPr>
        <p:txBody>
          <a:bodyPr vert="horz" wrap="square" lIns="0" tIns="19685" rIns="0" bIns="0" rtlCol="0">
            <a:spAutoFit/>
          </a:bodyPr>
          <a:lstStyle/>
          <a:p>
            <a:pPr marL="12700" marR="5080" indent="169545">
              <a:lnSpc>
                <a:spcPts val="1430"/>
              </a:lnSpc>
              <a:spcBef>
                <a:spcPts val="155"/>
              </a:spcBef>
            </a:pPr>
            <a:r>
              <a:rPr sz="1200" spc="-5" dirty="0">
                <a:solidFill>
                  <a:schemeClr val="accent2"/>
                </a:solidFill>
                <a:latin typeface="Arial"/>
                <a:cs typeface="Arial"/>
              </a:rPr>
              <a:t>Hystrix</a:t>
            </a:r>
            <a:r>
              <a:rPr sz="1200" spc="-5" dirty="0">
                <a:latin typeface="Arial"/>
                <a:cs typeface="Arial"/>
              </a:rPr>
              <a:t>  </a:t>
            </a:r>
            <a:r>
              <a:rPr sz="1200" dirty="0">
                <a:latin typeface="Arial"/>
                <a:cs typeface="Arial"/>
              </a:rPr>
              <a:t>March</a:t>
            </a:r>
            <a:r>
              <a:rPr sz="1200" spc="-95" dirty="0">
                <a:latin typeface="Arial"/>
                <a:cs typeface="Arial"/>
              </a:rPr>
              <a:t> </a:t>
            </a:r>
            <a:r>
              <a:rPr sz="1200" spc="-5" dirty="0">
                <a:latin typeface="Arial"/>
                <a:cs typeface="Arial"/>
              </a:rPr>
              <a:t>2012</a:t>
            </a:r>
            <a:endParaRPr sz="1200" dirty="0">
              <a:latin typeface="Arial"/>
              <a:cs typeface="Arial"/>
            </a:endParaRPr>
          </a:p>
        </p:txBody>
      </p:sp>
      <p:sp>
        <p:nvSpPr>
          <p:cNvPr id="103" name="object 18">
            <a:extLst>
              <a:ext uri="{FF2B5EF4-FFF2-40B4-BE49-F238E27FC236}">
                <a16:creationId xmlns:a16="http://schemas.microsoft.com/office/drawing/2014/main" id="{D3E5ADFD-0E70-4854-98B8-FEEBF0FA4811}"/>
              </a:ext>
            </a:extLst>
          </p:cNvPr>
          <p:cNvSpPr/>
          <p:nvPr/>
        </p:nvSpPr>
        <p:spPr>
          <a:xfrm>
            <a:off x="44916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4" name="object 19">
            <a:extLst>
              <a:ext uri="{FF2B5EF4-FFF2-40B4-BE49-F238E27FC236}">
                <a16:creationId xmlns:a16="http://schemas.microsoft.com/office/drawing/2014/main" id="{3211A58E-1F5A-4046-A19F-CAD9E2CB28EA}"/>
              </a:ext>
            </a:extLst>
          </p:cNvPr>
          <p:cNvSpPr txBox="1"/>
          <p:nvPr/>
        </p:nvSpPr>
        <p:spPr>
          <a:xfrm>
            <a:off x="5434806" y="1945601"/>
            <a:ext cx="678180" cy="389255"/>
          </a:xfrm>
          <a:prstGeom prst="rect">
            <a:avLst/>
          </a:prstGeom>
        </p:spPr>
        <p:txBody>
          <a:bodyPr vert="horz" wrap="square" lIns="0" tIns="19685" rIns="0" bIns="0" rtlCol="0">
            <a:spAutoFit/>
          </a:bodyPr>
          <a:lstStyle/>
          <a:p>
            <a:pPr marL="12700" marR="5080" indent="84455">
              <a:lnSpc>
                <a:spcPts val="1430"/>
              </a:lnSpc>
              <a:spcBef>
                <a:spcPts val="155"/>
              </a:spcBef>
            </a:pPr>
            <a:r>
              <a:rPr sz="1200" spc="-5" dirty="0">
                <a:solidFill>
                  <a:schemeClr val="accent2"/>
                </a:solidFill>
                <a:latin typeface="Arial"/>
                <a:cs typeface="Arial"/>
              </a:rPr>
              <a:t>Eureka</a:t>
            </a:r>
            <a:r>
              <a:rPr sz="1200" spc="-5" dirty="0">
                <a:latin typeface="Arial"/>
                <a:cs typeface="Arial"/>
              </a:rPr>
              <a:t>  </a:t>
            </a:r>
            <a:r>
              <a:rPr sz="1200" dirty="0">
                <a:latin typeface="Arial"/>
                <a:cs typeface="Arial"/>
              </a:rPr>
              <a:t>July</a:t>
            </a:r>
            <a:r>
              <a:rPr sz="1200" spc="-95" dirty="0">
                <a:latin typeface="Arial"/>
                <a:cs typeface="Arial"/>
              </a:rPr>
              <a:t> </a:t>
            </a:r>
            <a:r>
              <a:rPr sz="1200" spc="-5" dirty="0">
                <a:latin typeface="Arial"/>
                <a:cs typeface="Arial"/>
              </a:rPr>
              <a:t>2012</a:t>
            </a:r>
            <a:endParaRPr sz="1200" dirty="0">
              <a:latin typeface="Arial"/>
              <a:cs typeface="Arial"/>
            </a:endParaRPr>
          </a:p>
        </p:txBody>
      </p:sp>
      <p:sp>
        <p:nvSpPr>
          <p:cNvPr id="105" name="object 20">
            <a:extLst>
              <a:ext uri="{FF2B5EF4-FFF2-40B4-BE49-F238E27FC236}">
                <a16:creationId xmlns:a16="http://schemas.microsoft.com/office/drawing/2014/main" id="{62455817-FD28-43B0-A0F6-2CB403801D0C}"/>
              </a:ext>
            </a:extLst>
          </p:cNvPr>
          <p:cNvSpPr/>
          <p:nvPr/>
        </p:nvSpPr>
        <p:spPr>
          <a:xfrm>
            <a:off x="57870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6" name="object 21">
            <a:extLst>
              <a:ext uri="{FF2B5EF4-FFF2-40B4-BE49-F238E27FC236}">
                <a16:creationId xmlns:a16="http://schemas.microsoft.com/office/drawing/2014/main" id="{297587F6-29CA-4A64-9F9E-F2BF1A72B11A}"/>
              </a:ext>
            </a:extLst>
          </p:cNvPr>
          <p:cNvSpPr txBox="1"/>
          <p:nvPr/>
        </p:nvSpPr>
        <p:spPr>
          <a:xfrm>
            <a:off x="4845679" y="2655104"/>
            <a:ext cx="956944" cy="197490"/>
          </a:xfrm>
          <a:prstGeom prst="rect">
            <a:avLst/>
          </a:prstGeom>
        </p:spPr>
        <p:txBody>
          <a:bodyPr vert="horz" wrap="square" lIns="0" tIns="12700" rIns="0" bIns="0" rtlCol="0">
            <a:spAutoFit/>
          </a:bodyPr>
          <a:lstStyle/>
          <a:p>
            <a:pPr marL="12700">
              <a:lnSpc>
                <a:spcPct val="100000"/>
              </a:lnSpc>
              <a:spcBef>
                <a:spcPts val="100"/>
              </a:spcBef>
            </a:pPr>
            <a:r>
              <a:rPr sz="1200" u="heavy" dirty="0">
                <a:uFill>
                  <a:solidFill>
                    <a:srgbClr val="FDFFFF"/>
                  </a:solidFill>
                </a:uFill>
                <a:latin typeface="Arial"/>
                <a:cs typeface="Arial"/>
                <a:hlinkClick r:id="rId3">
                  <a:extLst>
                    <a:ext uri="{A12FA001-AC4F-418D-AE19-62706E023703}">
                      <ahyp:hlinkClr xmlns:ahyp="http://schemas.microsoft.com/office/drawing/2018/hyperlinkcolor" val="tx"/>
                    </a:ext>
                  </a:extLst>
                </a:hlinkClick>
              </a:rPr>
              <a:t>Microservices</a:t>
            </a:r>
            <a:endParaRPr sz="1200">
              <a:latin typeface="Arial"/>
              <a:cs typeface="Arial"/>
            </a:endParaRPr>
          </a:p>
        </p:txBody>
      </p:sp>
      <p:sp>
        <p:nvSpPr>
          <p:cNvPr id="107" name="object 22">
            <a:extLst>
              <a:ext uri="{FF2B5EF4-FFF2-40B4-BE49-F238E27FC236}">
                <a16:creationId xmlns:a16="http://schemas.microsoft.com/office/drawing/2014/main" id="{0F8D75BF-85C5-40FB-8D3C-7D7BD1D832E6}"/>
              </a:ext>
            </a:extLst>
          </p:cNvPr>
          <p:cNvSpPr/>
          <p:nvPr/>
        </p:nvSpPr>
        <p:spPr>
          <a:xfrm>
            <a:off x="53298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8" name="object 23">
            <a:extLst>
              <a:ext uri="{FF2B5EF4-FFF2-40B4-BE49-F238E27FC236}">
                <a16:creationId xmlns:a16="http://schemas.microsoft.com/office/drawing/2014/main" id="{E6B4A42F-B3CA-4A34-9DFE-672AA669B9F9}"/>
              </a:ext>
            </a:extLst>
          </p:cNvPr>
          <p:cNvSpPr txBox="1"/>
          <p:nvPr/>
        </p:nvSpPr>
        <p:spPr>
          <a:xfrm>
            <a:off x="6443835" y="1945601"/>
            <a:ext cx="819785" cy="389255"/>
          </a:xfrm>
          <a:prstGeom prst="rect">
            <a:avLst/>
          </a:prstGeom>
        </p:spPr>
        <p:txBody>
          <a:bodyPr vert="horz" wrap="square" lIns="0" tIns="19685" rIns="0" bIns="0" rtlCol="0">
            <a:spAutoFit/>
          </a:bodyPr>
          <a:lstStyle/>
          <a:p>
            <a:pPr marL="62865" marR="5080" indent="-50800">
              <a:lnSpc>
                <a:spcPts val="1430"/>
              </a:lnSpc>
              <a:spcBef>
                <a:spcPts val="155"/>
              </a:spcBef>
            </a:pPr>
            <a:r>
              <a:rPr sz="1200" spc="-5" dirty="0">
                <a:latin typeface="Arial"/>
                <a:cs typeface="Arial"/>
              </a:rPr>
              <a:t>Spring</a:t>
            </a:r>
            <a:r>
              <a:rPr sz="1200" spc="-90" dirty="0">
                <a:latin typeface="Arial"/>
                <a:cs typeface="Arial"/>
              </a:rPr>
              <a:t> </a:t>
            </a:r>
            <a:r>
              <a:rPr sz="1200" spc="-5" dirty="0">
                <a:latin typeface="Arial"/>
                <a:cs typeface="Arial"/>
              </a:rPr>
              <a:t>Boot  Sept</a:t>
            </a:r>
            <a:r>
              <a:rPr sz="1200" spc="-50" dirty="0">
                <a:latin typeface="Arial"/>
                <a:cs typeface="Arial"/>
              </a:rPr>
              <a:t> </a:t>
            </a:r>
            <a:r>
              <a:rPr sz="1200" spc="-5" dirty="0">
                <a:latin typeface="Arial"/>
                <a:cs typeface="Arial"/>
              </a:rPr>
              <a:t>2013</a:t>
            </a:r>
            <a:endParaRPr sz="1200">
              <a:latin typeface="Arial"/>
              <a:cs typeface="Arial"/>
            </a:endParaRPr>
          </a:p>
        </p:txBody>
      </p:sp>
      <p:sp>
        <p:nvSpPr>
          <p:cNvPr id="109" name="object 24">
            <a:extLst>
              <a:ext uri="{FF2B5EF4-FFF2-40B4-BE49-F238E27FC236}">
                <a16:creationId xmlns:a16="http://schemas.microsoft.com/office/drawing/2014/main" id="{D7EB11C9-3B2C-4EBE-84EE-A0B57CAED959}"/>
              </a:ext>
            </a:extLst>
          </p:cNvPr>
          <p:cNvSpPr/>
          <p:nvPr/>
        </p:nvSpPr>
        <p:spPr>
          <a:xfrm>
            <a:off x="6853874"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0" name="object 25">
            <a:extLst>
              <a:ext uri="{FF2B5EF4-FFF2-40B4-BE49-F238E27FC236}">
                <a16:creationId xmlns:a16="http://schemas.microsoft.com/office/drawing/2014/main" id="{89EAE361-6F44-421E-B2B6-B7FB58EBD391}"/>
              </a:ext>
            </a:extLst>
          </p:cNvPr>
          <p:cNvSpPr txBox="1"/>
          <p:nvPr/>
        </p:nvSpPr>
        <p:spPr>
          <a:xfrm>
            <a:off x="7055480" y="2655104"/>
            <a:ext cx="956944" cy="197490"/>
          </a:xfrm>
          <a:prstGeom prst="rect">
            <a:avLst/>
          </a:prstGeom>
        </p:spPr>
        <p:txBody>
          <a:bodyPr vert="horz" wrap="square" lIns="0" tIns="12700" rIns="0" bIns="0" rtlCol="0">
            <a:spAutoFit/>
          </a:bodyPr>
          <a:lstStyle/>
          <a:p>
            <a:pPr marL="12700">
              <a:lnSpc>
                <a:spcPct val="100000"/>
              </a:lnSpc>
              <a:spcBef>
                <a:spcPts val="100"/>
              </a:spcBef>
            </a:pPr>
            <a:r>
              <a:rPr sz="1200" u="heavy" dirty="0">
                <a:uFill>
                  <a:solidFill>
                    <a:srgbClr val="FDFFFF"/>
                  </a:solidFill>
                </a:uFill>
                <a:latin typeface="Arial"/>
                <a:cs typeface="Arial"/>
                <a:hlinkClick r:id="rId4">
                  <a:extLst>
                    <a:ext uri="{A12FA001-AC4F-418D-AE19-62706E023703}">
                      <ahyp:hlinkClr xmlns:ahyp="http://schemas.microsoft.com/office/drawing/2018/hyperlinkcolor" val="tx"/>
                    </a:ext>
                  </a:extLst>
                </a:hlinkClick>
              </a:rPr>
              <a:t>Microservices</a:t>
            </a:r>
            <a:endParaRPr sz="1200">
              <a:latin typeface="Arial"/>
              <a:cs typeface="Arial"/>
            </a:endParaRPr>
          </a:p>
        </p:txBody>
      </p:sp>
      <p:sp>
        <p:nvSpPr>
          <p:cNvPr id="111" name="object 26">
            <a:extLst>
              <a:ext uri="{FF2B5EF4-FFF2-40B4-BE49-F238E27FC236}">
                <a16:creationId xmlns:a16="http://schemas.microsoft.com/office/drawing/2014/main" id="{FAF3FB83-276C-480E-A5ED-78A02A6A798D}"/>
              </a:ext>
            </a:extLst>
          </p:cNvPr>
          <p:cNvSpPr txBox="1"/>
          <p:nvPr/>
        </p:nvSpPr>
        <p:spPr>
          <a:xfrm>
            <a:off x="7042606" y="2836079"/>
            <a:ext cx="981075" cy="751205"/>
          </a:xfrm>
          <a:prstGeom prst="rect">
            <a:avLst/>
          </a:prstGeom>
        </p:spPr>
        <p:txBody>
          <a:bodyPr vert="horz" wrap="square" lIns="0" tIns="19685" rIns="0" bIns="0" rtlCol="0">
            <a:spAutoFit/>
          </a:bodyPr>
          <a:lstStyle/>
          <a:p>
            <a:pPr marL="12700" marR="5080" indent="1270" algn="ctr">
              <a:lnSpc>
                <a:spcPts val="1430"/>
              </a:lnSpc>
              <a:spcBef>
                <a:spcPts val="155"/>
              </a:spcBef>
            </a:pPr>
            <a:r>
              <a:rPr sz="1200" u="heavy" spc="-5" dirty="0">
                <a:uFill>
                  <a:solidFill>
                    <a:srgbClr val="FDFFFF"/>
                  </a:solidFill>
                </a:uFill>
                <a:latin typeface="Arial"/>
                <a:cs typeface="Arial"/>
                <a:hlinkClick r:id="rId4">
                  <a:extLst>
                    <a:ext uri="{A12FA001-AC4F-418D-AE19-62706E023703}">
                      <ahyp:hlinkClr xmlns:ahyp="http://schemas.microsoft.com/office/drawing/2018/hyperlinkcolor" val="tx"/>
                    </a:ext>
                  </a:extLst>
                </a:hlinkClick>
              </a:rPr>
              <a:t>Defined </a:t>
            </a:r>
            <a:r>
              <a:rPr sz="1200" spc="-5" dirty="0">
                <a:latin typeface="Arial"/>
                <a:cs typeface="Arial"/>
              </a:rPr>
              <a:t> Thoughtworks  Fowler, Lewis  </a:t>
            </a:r>
            <a:r>
              <a:rPr sz="1200" dirty="0">
                <a:latin typeface="Arial"/>
                <a:cs typeface="Arial"/>
              </a:rPr>
              <a:t>March</a:t>
            </a:r>
            <a:r>
              <a:rPr sz="1200" spc="-40" dirty="0">
                <a:latin typeface="Arial"/>
                <a:cs typeface="Arial"/>
              </a:rPr>
              <a:t> </a:t>
            </a:r>
            <a:r>
              <a:rPr sz="1200" spc="-5" dirty="0">
                <a:latin typeface="Arial"/>
                <a:cs typeface="Arial"/>
              </a:rPr>
              <a:t>2014</a:t>
            </a:r>
            <a:endParaRPr sz="1200">
              <a:latin typeface="Arial"/>
              <a:cs typeface="Arial"/>
            </a:endParaRPr>
          </a:p>
        </p:txBody>
      </p:sp>
      <p:sp>
        <p:nvSpPr>
          <p:cNvPr id="112" name="object 27">
            <a:extLst>
              <a:ext uri="{FF2B5EF4-FFF2-40B4-BE49-F238E27FC236}">
                <a16:creationId xmlns:a16="http://schemas.microsoft.com/office/drawing/2014/main" id="{5E9F7750-8CF9-4155-B09B-9103056750E0}"/>
              </a:ext>
            </a:extLst>
          </p:cNvPr>
          <p:cNvSpPr/>
          <p:nvPr/>
        </p:nvSpPr>
        <p:spPr>
          <a:xfrm>
            <a:off x="7463474"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3" name="object 28">
            <a:extLst>
              <a:ext uri="{FF2B5EF4-FFF2-40B4-BE49-F238E27FC236}">
                <a16:creationId xmlns:a16="http://schemas.microsoft.com/office/drawing/2014/main" id="{0F7892D6-DF42-4AB0-9FC2-82A45E1D42BD}"/>
              </a:ext>
            </a:extLst>
          </p:cNvPr>
          <p:cNvSpPr txBox="1"/>
          <p:nvPr/>
        </p:nvSpPr>
        <p:spPr>
          <a:xfrm>
            <a:off x="7595281" y="1945601"/>
            <a:ext cx="803910" cy="389255"/>
          </a:xfrm>
          <a:prstGeom prst="rect">
            <a:avLst/>
          </a:prstGeom>
        </p:spPr>
        <p:txBody>
          <a:bodyPr vert="horz" wrap="square" lIns="0" tIns="19685" rIns="0" bIns="0" rtlCol="0">
            <a:spAutoFit/>
          </a:bodyPr>
          <a:lstStyle/>
          <a:p>
            <a:pPr marL="46355" marR="5080" indent="-34290">
              <a:lnSpc>
                <a:spcPts val="1430"/>
              </a:lnSpc>
              <a:spcBef>
                <a:spcPts val="155"/>
              </a:spcBef>
            </a:pPr>
            <a:r>
              <a:rPr sz="1200" spc="-5" dirty="0">
                <a:latin typeface="Arial"/>
                <a:cs typeface="Arial"/>
              </a:rPr>
              <a:t>Kubernetes  </a:t>
            </a:r>
            <a:r>
              <a:rPr sz="1200" dirty="0">
                <a:latin typeface="Arial"/>
                <a:cs typeface="Arial"/>
              </a:rPr>
              <a:t>June</a:t>
            </a:r>
            <a:r>
              <a:rPr sz="1200" spc="-60" dirty="0">
                <a:latin typeface="Arial"/>
                <a:cs typeface="Arial"/>
              </a:rPr>
              <a:t> </a:t>
            </a:r>
            <a:r>
              <a:rPr sz="1200" spc="-5" dirty="0">
                <a:latin typeface="Arial"/>
                <a:cs typeface="Arial"/>
              </a:rPr>
              <a:t>2014</a:t>
            </a:r>
            <a:endParaRPr sz="1200">
              <a:latin typeface="Arial"/>
              <a:cs typeface="Arial"/>
            </a:endParaRPr>
          </a:p>
        </p:txBody>
      </p:sp>
      <p:sp>
        <p:nvSpPr>
          <p:cNvPr id="114" name="object 29">
            <a:extLst>
              <a:ext uri="{FF2B5EF4-FFF2-40B4-BE49-F238E27FC236}">
                <a16:creationId xmlns:a16="http://schemas.microsoft.com/office/drawing/2014/main" id="{0A8AC2F1-C738-4131-87F9-DC842E43F7CF}"/>
              </a:ext>
            </a:extLst>
          </p:cNvPr>
          <p:cNvSpPr/>
          <p:nvPr/>
        </p:nvSpPr>
        <p:spPr>
          <a:xfrm>
            <a:off x="7996874"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5" name="object 30">
            <a:extLst>
              <a:ext uri="{FF2B5EF4-FFF2-40B4-BE49-F238E27FC236}">
                <a16:creationId xmlns:a16="http://schemas.microsoft.com/office/drawing/2014/main" id="{24F983A1-38FF-430B-ABA8-1FD121935E11}"/>
              </a:ext>
            </a:extLst>
          </p:cNvPr>
          <p:cNvSpPr txBox="1"/>
          <p:nvPr/>
        </p:nvSpPr>
        <p:spPr>
          <a:xfrm>
            <a:off x="1621300" y="1945601"/>
            <a:ext cx="2386965" cy="389255"/>
          </a:xfrm>
          <a:prstGeom prst="rect">
            <a:avLst/>
          </a:prstGeom>
        </p:spPr>
        <p:txBody>
          <a:bodyPr vert="horz" wrap="square" lIns="0" tIns="19685" rIns="0" bIns="0" rtlCol="0">
            <a:spAutoFit/>
          </a:bodyPr>
          <a:lstStyle/>
          <a:p>
            <a:pPr marL="186055" marR="5080" indent="-173990">
              <a:lnSpc>
                <a:spcPts val="1430"/>
              </a:lnSpc>
              <a:spcBef>
                <a:spcPts val="155"/>
              </a:spcBef>
              <a:tabLst>
                <a:tab pos="948055" algn="l"/>
                <a:tab pos="1636395" algn="l"/>
              </a:tabLst>
            </a:pPr>
            <a:r>
              <a:rPr sz="1200" spc="-5" dirty="0">
                <a:latin typeface="Arial"/>
                <a:cs typeface="Arial"/>
              </a:rPr>
              <a:t>AWS EC2 </a:t>
            </a:r>
            <a:r>
              <a:rPr sz="1200" dirty="0">
                <a:latin typeface="Arial"/>
                <a:cs typeface="Arial"/>
              </a:rPr>
              <a:t>Java </a:t>
            </a:r>
            <a:r>
              <a:rPr sz="1200" spc="-5" dirty="0">
                <a:latin typeface="Arial"/>
                <a:cs typeface="Arial"/>
              </a:rPr>
              <a:t>EE </a:t>
            </a:r>
            <a:r>
              <a:rPr sz="1200" dirty="0">
                <a:latin typeface="Arial"/>
                <a:cs typeface="Arial"/>
              </a:rPr>
              <a:t>6 </a:t>
            </a:r>
            <a:r>
              <a:rPr sz="1200" spc="-5" dirty="0">
                <a:latin typeface="Arial"/>
                <a:cs typeface="Arial"/>
              </a:rPr>
              <a:t>DropWizard  2006	2009	</a:t>
            </a:r>
            <a:r>
              <a:rPr sz="1200" dirty="0">
                <a:latin typeface="Arial"/>
                <a:cs typeface="Arial"/>
              </a:rPr>
              <a:t>May</a:t>
            </a:r>
            <a:r>
              <a:rPr sz="1200" spc="-45" dirty="0">
                <a:latin typeface="Arial"/>
                <a:cs typeface="Arial"/>
              </a:rPr>
              <a:t> </a:t>
            </a:r>
            <a:r>
              <a:rPr sz="1200" spc="-5" dirty="0">
                <a:latin typeface="Arial"/>
                <a:cs typeface="Arial"/>
              </a:rPr>
              <a:t>2011</a:t>
            </a:r>
            <a:endParaRPr sz="1200">
              <a:latin typeface="Arial"/>
              <a:cs typeface="Arial"/>
            </a:endParaRPr>
          </a:p>
        </p:txBody>
      </p:sp>
      <p:sp>
        <p:nvSpPr>
          <p:cNvPr id="116" name="object 31">
            <a:extLst>
              <a:ext uri="{FF2B5EF4-FFF2-40B4-BE49-F238E27FC236}">
                <a16:creationId xmlns:a16="http://schemas.microsoft.com/office/drawing/2014/main" id="{147D364C-4475-482E-BD16-3962CAA39DE9}"/>
              </a:ext>
            </a:extLst>
          </p:cNvPr>
          <p:cNvSpPr/>
          <p:nvPr/>
        </p:nvSpPr>
        <p:spPr>
          <a:xfrm>
            <a:off x="27390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7" name="object 32">
            <a:extLst>
              <a:ext uri="{FF2B5EF4-FFF2-40B4-BE49-F238E27FC236}">
                <a16:creationId xmlns:a16="http://schemas.microsoft.com/office/drawing/2014/main" id="{7817FCB8-B5E6-4DF5-A73C-57FAE03A9789}"/>
              </a:ext>
            </a:extLst>
          </p:cNvPr>
          <p:cNvSpPr txBox="1"/>
          <p:nvPr/>
        </p:nvSpPr>
        <p:spPr>
          <a:xfrm>
            <a:off x="2252334" y="2655104"/>
            <a:ext cx="127000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DevOps</a:t>
            </a:r>
            <a:r>
              <a:rPr sz="1200" spc="120" dirty="0">
                <a:latin typeface="Arial"/>
                <a:cs typeface="Arial"/>
              </a:rPr>
              <a:t> </a:t>
            </a:r>
            <a:r>
              <a:rPr sz="1200" spc="-5" dirty="0">
                <a:solidFill>
                  <a:schemeClr val="accent2"/>
                </a:solidFill>
                <a:latin typeface="Arial"/>
                <a:cs typeface="Arial"/>
              </a:rPr>
              <a:t>NETFLIX</a:t>
            </a:r>
            <a:endParaRPr sz="1200" dirty="0">
              <a:solidFill>
                <a:schemeClr val="accent2"/>
              </a:solidFill>
              <a:latin typeface="Arial"/>
              <a:cs typeface="Arial"/>
            </a:endParaRPr>
          </a:p>
        </p:txBody>
      </p:sp>
      <p:graphicFrame>
        <p:nvGraphicFramePr>
          <p:cNvPr id="118" name="object 33">
            <a:extLst>
              <a:ext uri="{FF2B5EF4-FFF2-40B4-BE49-F238E27FC236}">
                <a16:creationId xmlns:a16="http://schemas.microsoft.com/office/drawing/2014/main" id="{574C8EC8-AC8E-47BE-A5A7-9C44EEF440DB}"/>
              </a:ext>
            </a:extLst>
          </p:cNvPr>
          <p:cNvGraphicFramePr>
            <a:graphicFrameLocks noGrp="1"/>
          </p:cNvGraphicFramePr>
          <p:nvPr>
            <p:extLst>
              <p:ext uri="{D42A27DB-BD31-4B8C-83A1-F6EECF244321}">
                <p14:modId xmlns:p14="http://schemas.microsoft.com/office/powerpoint/2010/main" val="2602637265"/>
              </p:ext>
            </p:extLst>
          </p:nvPr>
        </p:nvGraphicFramePr>
        <p:xfrm>
          <a:off x="202910" y="2863215"/>
          <a:ext cx="5630544" cy="708867"/>
        </p:xfrm>
        <a:graphic>
          <a:graphicData uri="http://schemas.openxmlformats.org/drawingml/2006/table">
            <a:tbl>
              <a:tblPr firstRow="1" bandRow="1">
                <a:tableStyleId>{2D5ABB26-0587-4C30-8999-92F81FD0307C}</a:tableStyleId>
              </a:tblPr>
              <a:tblGrid>
                <a:gridCol w="831850">
                  <a:extLst>
                    <a:ext uri="{9D8B030D-6E8A-4147-A177-3AD203B41FA5}">
                      <a16:colId xmlns:a16="http://schemas.microsoft.com/office/drawing/2014/main" val="20000"/>
                    </a:ext>
                  </a:extLst>
                </a:gridCol>
                <a:gridCol w="1038860">
                  <a:extLst>
                    <a:ext uri="{9D8B030D-6E8A-4147-A177-3AD203B41FA5}">
                      <a16:colId xmlns:a16="http://schemas.microsoft.com/office/drawing/2014/main" val="20001"/>
                    </a:ext>
                  </a:extLst>
                </a:gridCol>
                <a:gridCol w="749935">
                  <a:extLst>
                    <a:ext uri="{9D8B030D-6E8A-4147-A177-3AD203B41FA5}">
                      <a16:colId xmlns:a16="http://schemas.microsoft.com/office/drawing/2014/main" val="20002"/>
                    </a:ext>
                  </a:extLst>
                </a:gridCol>
                <a:gridCol w="886460">
                  <a:extLst>
                    <a:ext uri="{9D8B030D-6E8A-4147-A177-3AD203B41FA5}">
                      <a16:colId xmlns:a16="http://schemas.microsoft.com/office/drawing/2014/main" val="20003"/>
                    </a:ext>
                  </a:extLst>
                </a:gridCol>
                <a:gridCol w="1098550">
                  <a:extLst>
                    <a:ext uri="{9D8B030D-6E8A-4147-A177-3AD203B41FA5}">
                      <a16:colId xmlns:a16="http://schemas.microsoft.com/office/drawing/2014/main" val="20004"/>
                    </a:ext>
                  </a:extLst>
                </a:gridCol>
                <a:gridCol w="1024889">
                  <a:extLst>
                    <a:ext uri="{9D8B030D-6E8A-4147-A177-3AD203B41FA5}">
                      <a16:colId xmlns:a16="http://schemas.microsoft.com/office/drawing/2014/main" val="20005"/>
                    </a:ext>
                  </a:extLst>
                </a:gridCol>
              </a:tblGrid>
              <a:tr h="362079">
                <a:tc>
                  <a:txBody>
                    <a:bodyPr/>
                    <a:lstStyle/>
                    <a:p>
                      <a:pPr marR="41275" algn="ctr">
                        <a:lnSpc>
                          <a:spcPts val="1320"/>
                        </a:lnSpc>
                      </a:pPr>
                      <a:r>
                        <a:rPr sz="1200" spc="-5" dirty="0">
                          <a:solidFill>
                            <a:schemeClr val="tx1"/>
                          </a:solidFill>
                          <a:latin typeface="Arial"/>
                          <a:cs typeface="Arial"/>
                        </a:rPr>
                        <a:t>Integration</a:t>
                      </a:r>
                      <a:endParaRPr sz="1200">
                        <a:solidFill>
                          <a:schemeClr val="tx1"/>
                        </a:solidFill>
                        <a:latin typeface="Arial"/>
                        <a:cs typeface="Arial"/>
                      </a:endParaRPr>
                    </a:p>
                    <a:p>
                      <a:pPr marR="40640" algn="ctr">
                        <a:lnSpc>
                          <a:spcPts val="1430"/>
                        </a:lnSpc>
                      </a:pPr>
                      <a:r>
                        <a:rPr sz="1200" dirty="0">
                          <a:solidFill>
                            <a:schemeClr val="tx1"/>
                          </a:solidFill>
                          <a:latin typeface="Arial"/>
                          <a:cs typeface="Arial"/>
                        </a:rPr>
                        <a:t>via</a:t>
                      </a:r>
                      <a:r>
                        <a:rPr sz="1200" spc="-25" dirty="0">
                          <a:solidFill>
                            <a:schemeClr val="tx1"/>
                          </a:solidFill>
                          <a:latin typeface="Arial"/>
                          <a:cs typeface="Arial"/>
                        </a:rPr>
                        <a:t> </a:t>
                      </a:r>
                      <a:r>
                        <a:rPr sz="1200" spc="-5" dirty="0">
                          <a:solidFill>
                            <a:schemeClr val="tx1"/>
                          </a:solidFill>
                          <a:latin typeface="Arial"/>
                          <a:cs typeface="Arial"/>
                        </a:rPr>
                        <a:t>XP</a:t>
                      </a:r>
                      <a:endParaRPr sz="1200">
                        <a:solidFill>
                          <a:schemeClr val="tx1"/>
                        </a:solidFill>
                        <a:latin typeface="Arial"/>
                        <a:cs typeface="Arial"/>
                      </a:endParaRPr>
                    </a:p>
                  </a:txBody>
                  <a:tcPr marL="0" marR="0" marT="0" marB="0"/>
                </a:tc>
                <a:tc>
                  <a:txBody>
                    <a:bodyPr/>
                    <a:lstStyle/>
                    <a:p>
                      <a:pPr marL="280035" marR="288925" indent="-199390">
                        <a:lnSpc>
                          <a:spcPts val="1430"/>
                        </a:lnSpc>
                        <a:spcBef>
                          <a:spcPts val="25"/>
                        </a:spcBef>
                      </a:pPr>
                      <a:r>
                        <a:rPr sz="1200" dirty="0">
                          <a:solidFill>
                            <a:schemeClr val="tx1"/>
                          </a:solidFill>
                          <a:latin typeface="Arial"/>
                          <a:cs typeface="Arial"/>
                        </a:rPr>
                        <a:t>Manifesto  </a:t>
                      </a:r>
                      <a:r>
                        <a:rPr sz="1200" spc="-5" dirty="0">
                          <a:solidFill>
                            <a:schemeClr val="tx1"/>
                          </a:solidFill>
                          <a:latin typeface="Arial"/>
                          <a:cs typeface="Arial"/>
                        </a:rPr>
                        <a:t>Feb</a:t>
                      </a:r>
                      <a:endParaRPr sz="1200" dirty="0">
                        <a:solidFill>
                          <a:schemeClr val="tx1"/>
                        </a:solidFill>
                        <a:latin typeface="Arial"/>
                        <a:cs typeface="Arial"/>
                      </a:endParaRPr>
                    </a:p>
                  </a:txBody>
                  <a:tcPr marL="0" marR="0" marT="3175" marB="0"/>
                </a:tc>
                <a:tc>
                  <a:txBody>
                    <a:bodyPr/>
                    <a:lstStyle/>
                    <a:p>
                      <a:pPr marL="296545">
                        <a:lnSpc>
                          <a:spcPts val="1325"/>
                        </a:lnSpc>
                      </a:pPr>
                      <a:r>
                        <a:rPr sz="1200" spc="-5" dirty="0">
                          <a:solidFill>
                            <a:schemeClr val="tx1"/>
                          </a:solidFill>
                          <a:latin typeface="Arial"/>
                          <a:cs typeface="Arial"/>
                        </a:rPr>
                        <a:t>2009</a:t>
                      </a:r>
                      <a:endParaRPr sz="1200" dirty="0">
                        <a:solidFill>
                          <a:schemeClr val="tx1"/>
                        </a:solidFill>
                        <a:latin typeface="Arial"/>
                        <a:cs typeface="Arial"/>
                      </a:endParaRPr>
                    </a:p>
                  </a:txBody>
                  <a:tcPr marL="0" marR="0" marT="0" marB="0"/>
                </a:tc>
                <a:tc>
                  <a:txBody>
                    <a:bodyPr/>
                    <a:lstStyle/>
                    <a:p>
                      <a:pPr marR="134620" algn="ctr">
                        <a:lnSpc>
                          <a:spcPts val="1320"/>
                        </a:lnSpc>
                      </a:pPr>
                      <a:r>
                        <a:rPr sz="1200" spc="-5" dirty="0">
                          <a:solidFill>
                            <a:schemeClr val="tx1"/>
                          </a:solidFill>
                          <a:latin typeface="Arial"/>
                          <a:cs typeface="Arial"/>
                        </a:rPr>
                        <a:t>to</a:t>
                      </a:r>
                      <a:r>
                        <a:rPr sz="1200" spc="-35" dirty="0">
                          <a:solidFill>
                            <a:srgbClr val="FFFFFF"/>
                          </a:solidFill>
                          <a:latin typeface="Arial"/>
                          <a:cs typeface="Arial"/>
                        </a:rPr>
                        <a:t> </a:t>
                      </a:r>
                      <a:r>
                        <a:rPr sz="1200" spc="-5" dirty="0">
                          <a:solidFill>
                            <a:schemeClr val="tx1"/>
                          </a:solidFill>
                          <a:latin typeface="Arial"/>
                          <a:cs typeface="Arial"/>
                        </a:rPr>
                        <a:t>AWS</a:t>
                      </a:r>
                      <a:endParaRPr sz="1200" dirty="0">
                        <a:solidFill>
                          <a:schemeClr val="tx1"/>
                        </a:solidFill>
                        <a:latin typeface="Arial"/>
                        <a:cs typeface="Arial"/>
                      </a:endParaRPr>
                    </a:p>
                    <a:p>
                      <a:pPr marR="133985" algn="ctr">
                        <a:lnSpc>
                          <a:spcPts val="1430"/>
                        </a:lnSpc>
                      </a:pPr>
                      <a:r>
                        <a:rPr sz="1200" spc="-5" dirty="0">
                          <a:solidFill>
                            <a:schemeClr val="tx1"/>
                          </a:solidFill>
                          <a:latin typeface="Arial"/>
                          <a:cs typeface="Arial"/>
                        </a:rPr>
                        <a:t>2010</a:t>
                      </a:r>
                      <a:endParaRPr sz="1200" dirty="0">
                        <a:solidFill>
                          <a:schemeClr val="tx1"/>
                        </a:solidFill>
                        <a:latin typeface="Arial"/>
                        <a:cs typeface="Arial"/>
                      </a:endParaRPr>
                    </a:p>
                  </a:txBody>
                  <a:tcPr marL="0" marR="0" marT="0" marB="0"/>
                </a:tc>
                <a:tc>
                  <a:txBody>
                    <a:bodyPr/>
                    <a:lstStyle/>
                    <a:p>
                      <a:pPr marL="256540">
                        <a:lnSpc>
                          <a:spcPts val="1325"/>
                        </a:lnSpc>
                      </a:pPr>
                      <a:r>
                        <a:rPr sz="1200" dirty="0">
                          <a:solidFill>
                            <a:schemeClr val="tx1"/>
                          </a:solidFill>
                          <a:latin typeface="Arial"/>
                          <a:cs typeface="Arial"/>
                        </a:rPr>
                        <a:t>March</a:t>
                      </a:r>
                      <a:r>
                        <a:rPr sz="1200" spc="-60" dirty="0">
                          <a:solidFill>
                            <a:schemeClr val="tx1"/>
                          </a:solidFill>
                          <a:latin typeface="Arial"/>
                          <a:cs typeface="Arial"/>
                        </a:rPr>
                        <a:t> </a:t>
                      </a:r>
                      <a:r>
                        <a:rPr sz="1200" spc="-5" dirty="0">
                          <a:solidFill>
                            <a:schemeClr val="tx1"/>
                          </a:solidFill>
                          <a:latin typeface="Arial"/>
                          <a:cs typeface="Arial"/>
                        </a:rPr>
                        <a:t>2012</a:t>
                      </a:r>
                      <a:endParaRPr sz="1200" dirty="0">
                        <a:solidFill>
                          <a:schemeClr val="tx1"/>
                        </a:solidFill>
                        <a:latin typeface="Arial"/>
                        <a:cs typeface="Arial"/>
                      </a:endParaRPr>
                    </a:p>
                  </a:txBody>
                  <a:tcPr marL="0" marR="0" marT="0" marB="0"/>
                </a:tc>
                <a:tc>
                  <a:txBody>
                    <a:bodyPr/>
                    <a:lstStyle/>
                    <a:p>
                      <a:pPr marL="5715" algn="ctr">
                        <a:lnSpc>
                          <a:spcPts val="1320"/>
                        </a:lnSpc>
                      </a:pPr>
                      <a:r>
                        <a:rPr sz="1200" u="heavy" spc="-5" dirty="0">
                          <a:solidFill>
                            <a:srgbClr val="FDFFFF"/>
                          </a:solidFill>
                          <a:uFill>
                            <a:solidFill>
                              <a:srgbClr val="FDFFFF"/>
                            </a:solidFill>
                          </a:uFill>
                          <a:latin typeface="Arial"/>
                          <a:cs typeface="Arial"/>
                          <a:hlinkClick r:id="rId3"/>
                        </a:rPr>
                        <a:t>Access</a:t>
                      </a:r>
                      <a:endParaRPr sz="1200">
                        <a:latin typeface="Arial"/>
                        <a:cs typeface="Arial"/>
                      </a:endParaRPr>
                    </a:p>
                    <a:p>
                      <a:pPr marL="5080" algn="ctr">
                        <a:lnSpc>
                          <a:spcPts val="1430"/>
                        </a:lnSpc>
                      </a:pPr>
                      <a:r>
                        <a:rPr sz="1200" spc="-5" dirty="0">
                          <a:solidFill>
                            <a:srgbClr val="FFFFFF"/>
                          </a:solidFill>
                          <a:latin typeface="Arial"/>
                          <a:cs typeface="Arial"/>
                        </a:rPr>
                        <a:t>Thoughtworks</a:t>
                      </a:r>
                      <a:endParaRPr sz="1200">
                        <a:latin typeface="Arial"/>
                        <a:cs typeface="Arial"/>
                      </a:endParaRPr>
                    </a:p>
                  </a:txBody>
                  <a:tcPr marL="0" marR="0" marT="0" marB="0"/>
                </a:tc>
                <a:extLst>
                  <a:ext uri="{0D108BD9-81ED-4DB2-BD59-A6C34878D82A}">
                    <a16:rowId xmlns:a16="http://schemas.microsoft.com/office/drawing/2014/main" val="10000"/>
                  </a:ext>
                </a:extLst>
              </a:tr>
              <a:tr h="176659">
                <a:tc>
                  <a:txBody>
                    <a:bodyPr/>
                    <a:lstStyle/>
                    <a:p>
                      <a:pPr marL="222250">
                        <a:lnSpc>
                          <a:spcPts val="1325"/>
                        </a:lnSpc>
                      </a:pPr>
                      <a:r>
                        <a:rPr sz="1200" spc="-5" dirty="0">
                          <a:solidFill>
                            <a:schemeClr val="tx1"/>
                          </a:solidFill>
                          <a:latin typeface="Arial"/>
                          <a:cs typeface="Arial"/>
                        </a:rPr>
                        <a:t>1999</a:t>
                      </a:r>
                      <a:endParaRPr sz="1200">
                        <a:solidFill>
                          <a:schemeClr val="tx1"/>
                        </a:solidFill>
                        <a:latin typeface="Arial"/>
                        <a:cs typeface="Arial"/>
                      </a:endParaRPr>
                    </a:p>
                  </a:txBody>
                  <a:tcPr marL="0" marR="0" marT="0" marB="0"/>
                </a:tc>
                <a:tc>
                  <a:txBody>
                    <a:bodyPr/>
                    <a:lstStyle/>
                    <a:p>
                      <a:pPr marL="241935">
                        <a:lnSpc>
                          <a:spcPts val="1325"/>
                        </a:lnSpc>
                      </a:pPr>
                      <a:r>
                        <a:rPr sz="1200" spc="-5" dirty="0">
                          <a:solidFill>
                            <a:srgbClr val="FFFFFF"/>
                          </a:solidFill>
                          <a:latin typeface="Arial"/>
                          <a:cs typeface="Arial"/>
                        </a:rPr>
                        <a:t>2001</a:t>
                      </a:r>
                      <a:endParaRPr sz="1200">
                        <a:latin typeface="Arial"/>
                        <a:cs typeface="Arial"/>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6350" algn="ctr">
                        <a:lnSpc>
                          <a:spcPts val="1325"/>
                        </a:lnSpc>
                      </a:pPr>
                      <a:r>
                        <a:rPr sz="1200" spc="-5" dirty="0">
                          <a:solidFill>
                            <a:srgbClr val="FFFFFF"/>
                          </a:solidFill>
                          <a:latin typeface="Arial"/>
                          <a:cs typeface="Arial"/>
                        </a:rPr>
                        <a:t>Radar</a:t>
                      </a:r>
                      <a:endParaRPr sz="1200">
                        <a:latin typeface="Arial"/>
                        <a:cs typeface="Arial"/>
                      </a:endParaRPr>
                    </a:p>
                  </a:txBody>
                  <a:tcPr marL="0" marR="0" marT="0" marB="0"/>
                </a:tc>
                <a:extLst>
                  <a:ext uri="{0D108BD9-81ED-4DB2-BD59-A6C34878D82A}">
                    <a16:rowId xmlns:a16="http://schemas.microsoft.com/office/drawing/2014/main" val="10001"/>
                  </a:ext>
                </a:extLst>
              </a:tr>
              <a:tr h="170129">
                <a:tc>
                  <a:txBody>
                    <a:bodyPr/>
                    <a:lstStyle/>
                    <a:p>
                      <a:pPr>
                        <a:lnSpc>
                          <a:spcPct val="100000"/>
                        </a:lnSpc>
                      </a:pPr>
                      <a:endParaRPr sz="900" dirty="0">
                        <a:solidFill>
                          <a:schemeClr val="tx1"/>
                        </a:solidFill>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dirty="0">
                        <a:latin typeface="Times New Roman"/>
                        <a:cs typeface="Times New Roman"/>
                      </a:endParaRPr>
                    </a:p>
                  </a:txBody>
                  <a:tcPr marL="0" marR="0" marT="0" marB="0"/>
                </a:tc>
                <a:tc>
                  <a:txBody>
                    <a:bodyPr/>
                    <a:lstStyle/>
                    <a:p>
                      <a:pPr>
                        <a:lnSpc>
                          <a:spcPct val="100000"/>
                        </a:lnSpc>
                      </a:pPr>
                      <a:endParaRPr sz="900" dirty="0">
                        <a:latin typeface="Times New Roman"/>
                        <a:cs typeface="Times New Roman"/>
                      </a:endParaRPr>
                    </a:p>
                  </a:txBody>
                  <a:tcPr marL="0" marR="0" marT="0" marB="0"/>
                </a:tc>
                <a:tc>
                  <a:txBody>
                    <a:bodyPr/>
                    <a:lstStyle/>
                    <a:p>
                      <a:pPr marL="6350" algn="ctr">
                        <a:lnSpc>
                          <a:spcPts val="1240"/>
                        </a:lnSpc>
                      </a:pPr>
                      <a:r>
                        <a:rPr sz="1200" dirty="0">
                          <a:solidFill>
                            <a:srgbClr val="FFFFFF"/>
                          </a:solidFill>
                          <a:latin typeface="Arial"/>
                          <a:cs typeface="Arial"/>
                        </a:rPr>
                        <a:t>March</a:t>
                      </a:r>
                      <a:r>
                        <a:rPr sz="1200" spc="-35" dirty="0">
                          <a:solidFill>
                            <a:srgbClr val="FFFFFF"/>
                          </a:solidFill>
                          <a:latin typeface="Arial"/>
                          <a:cs typeface="Arial"/>
                        </a:rPr>
                        <a:t> </a:t>
                      </a:r>
                      <a:r>
                        <a:rPr sz="1200" spc="-5" dirty="0">
                          <a:solidFill>
                            <a:srgbClr val="FFFFFF"/>
                          </a:solidFill>
                          <a:latin typeface="Arial"/>
                          <a:cs typeface="Arial"/>
                        </a:rPr>
                        <a:t>2012</a:t>
                      </a:r>
                      <a:endParaRPr sz="1200" dirty="0">
                        <a:latin typeface="Arial"/>
                        <a:cs typeface="Arial"/>
                      </a:endParaRPr>
                    </a:p>
                  </a:txBody>
                  <a:tcPr marL="0" marR="0" marT="0" marB="0"/>
                </a:tc>
                <a:extLst>
                  <a:ext uri="{0D108BD9-81ED-4DB2-BD59-A6C34878D82A}">
                    <a16:rowId xmlns:a16="http://schemas.microsoft.com/office/drawing/2014/main" val="10002"/>
                  </a:ext>
                </a:extLst>
              </a:tr>
            </a:tbl>
          </a:graphicData>
        </a:graphic>
      </p:graphicFrame>
      <p:sp>
        <p:nvSpPr>
          <p:cNvPr id="119" name="object 34">
            <a:extLst>
              <a:ext uri="{FF2B5EF4-FFF2-40B4-BE49-F238E27FC236}">
                <a16:creationId xmlns:a16="http://schemas.microsoft.com/office/drawing/2014/main" id="{513AC414-A140-4AED-B400-C6B73F09D32C}"/>
              </a:ext>
            </a:extLst>
          </p:cNvPr>
          <p:cNvSpPr/>
          <p:nvPr/>
        </p:nvSpPr>
        <p:spPr>
          <a:xfrm>
            <a:off x="25866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20" name="object 35">
            <a:extLst>
              <a:ext uri="{FF2B5EF4-FFF2-40B4-BE49-F238E27FC236}">
                <a16:creationId xmlns:a16="http://schemas.microsoft.com/office/drawing/2014/main" id="{6027022E-2924-4A5D-AFD6-7570182224BD}"/>
              </a:ext>
            </a:extLst>
          </p:cNvPr>
          <p:cNvSpPr/>
          <p:nvPr/>
        </p:nvSpPr>
        <p:spPr>
          <a:xfrm>
            <a:off x="2602050" y="3808750"/>
            <a:ext cx="2908913" cy="976199"/>
          </a:xfrm>
          <a:prstGeom prst="rect">
            <a:avLst/>
          </a:prstGeom>
          <a:blipFill>
            <a:blip r:embed="rId2" cstate="print"/>
            <a:stretch>
              <a:fillRect/>
            </a:stretch>
          </a:blipFill>
        </p:spPr>
        <p:txBody>
          <a:bodyPr wrap="square" lIns="0" tIns="0" rIns="0" bIns="0" rtlCol="0"/>
          <a:lstStyle/>
          <a:p>
            <a:endParaRPr/>
          </a:p>
        </p:txBody>
      </p:sp>
      <p:sp>
        <p:nvSpPr>
          <p:cNvPr id="121" name="object 36">
            <a:extLst>
              <a:ext uri="{FF2B5EF4-FFF2-40B4-BE49-F238E27FC236}">
                <a16:creationId xmlns:a16="http://schemas.microsoft.com/office/drawing/2014/main" id="{92561D24-276D-433D-AC06-778960E3F4EF}"/>
              </a:ext>
            </a:extLst>
          </p:cNvPr>
          <p:cNvSpPr txBox="1"/>
          <p:nvPr/>
        </p:nvSpPr>
        <p:spPr>
          <a:xfrm>
            <a:off x="5977376" y="2753804"/>
            <a:ext cx="762635" cy="570230"/>
          </a:xfrm>
          <a:prstGeom prst="rect">
            <a:avLst/>
          </a:prstGeom>
        </p:spPr>
        <p:txBody>
          <a:bodyPr vert="horz" wrap="square" lIns="0" tIns="19685" rIns="0" bIns="0" rtlCol="0">
            <a:spAutoFit/>
          </a:bodyPr>
          <a:lstStyle/>
          <a:p>
            <a:pPr marL="12700" marR="5080" algn="ctr">
              <a:lnSpc>
                <a:spcPts val="1430"/>
              </a:lnSpc>
              <a:spcBef>
                <a:spcPts val="155"/>
              </a:spcBef>
            </a:pPr>
            <a:r>
              <a:rPr sz="1200" u="heavy" spc="-5" dirty="0">
                <a:uFill>
                  <a:solidFill>
                    <a:srgbClr val="FFFFFF"/>
                  </a:solidFill>
                </a:uFill>
                <a:latin typeface="Arial"/>
                <a:cs typeface="Arial"/>
              </a:rPr>
              <a:t>Containers </a:t>
            </a:r>
            <a:r>
              <a:rPr sz="1200" spc="-5" dirty="0">
                <a:latin typeface="Arial"/>
                <a:cs typeface="Arial"/>
              </a:rPr>
              <a:t> </a:t>
            </a:r>
            <a:r>
              <a:rPr sz="1200" spc="-5" dirty="0">
                <a:solidFill>
                  <a:schemeClr val="accent2"/>
                </a:solidFill>
                <a:latin typeface="Arial"/>
                <a:cs typeface="Arial"/>
              </a:rPr>
              <a:t>Docker</a:t>
            </a:r>
            <a:r>
              <a:rPr sz="1200" spc="-5" dirty="0">
                <a:latin typeface="Arial"/>
                <a:cs typeface="Arial"/>
              </a:rPr>
              <a:t>  </a:t>
            </a:r>
            <a:r>
              <a:rPr sz="1200" u="heavy" spc="-5" dirty="0">
                <a:uFill>
                  <a:solidFill>
                    <a:srgbClr val="FFFFFF"/>
                  </a:solidFill>
                </a:uFill>
                <a:latin typeface="Arial"/>
                <a:cs typeface="Arial"/>
              </a:rPr>
              <a:t>2013</a:t>
            </a:r>
            <a:endParaRPr sz="1200" dirty="0">
              <a:latin typeface="Arial"/>
              <a:cs typeface="Arial"/>
            </a:endParaRPr>
          </a:p>
        </p:txBody>
      </p:sp>
      <p:sp>
        <p:nvSpPr>
          <p:cNvPr id="122" name="object 37">
            <a:extLst>
              <a:ext uri="{FF2B5EF4-FFF2-40B4-BE49-F238E27FC236}">
                <a16:creationId xmlns:a16="http://schemas.microsoft.com/office/drawing/2014/main" id="{1317AA7A-F270-4352-984F-8E3E4E1E7EDC}"/>
              </a:ext>
            </a:extLst>
          </p:cNvPr>
          <p:cNvSpPr/>
          <p:nvPr/>
        </p:nvSpPr>
        <p:spPr>
          <a:xfrm>
            <a:off x="6364349" y="25760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23" name="文本框 122">
            <a:extLst>
              <a:ext uri="{FF2B5EF4-FFF2-40B4-BE49-F238E27FC236}">
                <a16:creationId xmlns:a16="http://schemas.microsoft.com/office/drawing/2014/main" id="{F9FF5863-E773-40B7-930B-BCA2647FDC19}"/>
              </a:ext>
            </a:extLst>
          </p:cNvPr>
          <p:cNvSpPr txBox="1"/>
          <p:nvPr/>
        </p:nvSpPr>
        <p:spPr>
          <a:xfrm>
            <a:off x="202910" y="208785"/>
            <a:ext cx="2755784" cy="523220"/>
          </a:xfrm>
          <a:prstGeom prst="rect">
            <a:avLst/>
          </a:prstGeom>
          <a:noFill/>
        </p:spPr>
        <p:txBody>
          <a:bodyPr wrap="square" rtlCol="0">
            <a:spAutoFit/>
          </a:bodyPr>
          <a:lstStyle/>
          <a:p>
            <a:r>
              <a:rPr lang="zh-CN" altLang="en-US" sz="2800" dirty="0"/>
              <a:t>微服务的历史</a:t>
            </a:r>
          </a:p>
        </p:txBody>
      </p:sp>
    </p:spTree>
    <p:extLst>
      <p:ext uri="{BB962C8B-B14F-4D97-AF65-F5344CB8AC3E}">
        <p14:creationId xmlns:p14="http://schemas.microsoft.com/office/powerpoint/2010/main" val="4170174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67">
            <a:extLst>
              <a:ext uri="{FF2B5EF4-FFF2-40B4-BE49-F238E27FC236}">
                <a16:creationId xmlns:a16="http://schemas.microsoft.com/office/drawing/2014/main" id="{A0130BD5-6226-4C91-8937-9C3C0AC98978}"/>
              </a:ext>
            </a:extLst>
          </p:cNvPr>
          <p:cNvSpPr txBox="1"/>
          <p:nvPr/>
        </p:nvSpPr>
        <p:spPr>
          <a:xfrm>
            <a:off x="423824" y="151012"/>
            <a:ext cx="6693399" cy="2303836"/>
          </a:xfrm>
          <a:prstGeom prst="rect">
            <a:avLst/>
          </a:prstGeom>
          <a:noFill/>
        </p:spPr>
        <p:txBody>
          <a:bodyPr wrap="square" lIns="0" tIns="0" rIns="0" bIns="0" rtlCol="0">
            <a:spAutoFit/>
          </a:bodyPr>
          <a:lstStyle/>
          <a:p>
            <a:pPr>
              <a:lnSpc>
                <a:spcPct val="110000"/>
              </a:lnSpc>
            </a:pPr>
            <a:r>
              <a:rPr lang="zh-CN" altLang="en-US" sz="2800" dirty="0">
                <a:solidFill>
                  <a:srgbClr val="161616"/>
                </a:solidFill>
                <a:latin typeface="微软雅黑"/>
                <a:ea typeface="微软雅黑"/>
              </a:rPr>
              <a:t>云原生应用：</a:t>
            </a:r>
            <a:r>
              <a:rPr lang="zh-CN" altLang="en-US" sz="2800" spc="-2" dirty="0">
                <a:solidFill>
                  <a:srgbClr val="161616"/>
                </a:solidFill>
                <a:latin typeface="微软雅黑"/>
                <a:ea typeface="微软雅黑"/>
              </a:rPr>
              <a:t>12要素</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84"/>
              </a:lnSpc>
            </a:pPr>
            <a:endParaRPr lang="en-US" sz="506" dirty="0"/>
          </a:p>
          <a:p>
            <a:pPr indent="751084">
              <a:lnSpc>
                <a:spcPct val="109583"/>
              </a:lnSpc>
            </a:pPr>
            <a:r>
              <a:rPr lang="zh-CN" altLang="en-US" sz="900" b="1" dirty="0">
                <a:solidFill>
                  <a:srgbClr val="000000"/>
                </a:solidFill>
                <a:latin typeface="微软雅黑"/>
                <a:ea typeface="微软雅黑"/>
              </a:rPr>
              <a:t>I.</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基准代码</a:t>
            </a:r>
          </a:p>
          <a:p>
            <a:pPr indent="403041">
              <a:lnSpc>
                <a:spcPct val="109583"/>
              </a:lnSpc>
              <a:spcBef>
                <a:spcPts val="120"/>
              </a:spcBef>
            </a:pPr>
            <a:r>
              <a:rPr lang="zh-CN" altLang="en-US" sz="900" spc="-2" dirty="0">
                <a:solidFill>
                  <a:srgbClr val="000000"/>
                </a:solidFill>
                <a:latin typeface="微软雅黑"/>
                <a:ea typeface="微软雅黑"/>
              </a:rPr>
              <a:t>一份</a:t>
            </a:r>
            <a:r>
              <a:rPr lang="zh-CN" altLang="en-US" sz="900" dirty="0">
                <a:solidFill>
                  <a:srgbClr val="000000"/>
                </a:solidFill>
                <a:latin typeface="微软雅黑"/>
                <a:ea typeface="微软雅黑"/>
              </a:rPr>
              <a:t>基准代码。多份部署</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638"/>
              </a:lnSpc>
            </a:pPr>
            <a:endParaRPr lang="en-US" sz="506" dirty="0"/>
          </a:p>
          <a:p>
            <a:pPr indent="845953">
              <a:lnSpc>
                <a:spcPct val="109583"/>
              </a:lnSpc>
            </a:pPr>
            <a:r>
              <a:rPr lang="zh-CN" altLang="en-US" sz="900" b="1" dirty="0">
                <a:solidFill>
                  <a:srgbClr val="000000"/>
                </a:solidFill>
                <a:latin typeface="微软雅黑"/>
                <a:ea typeface="微软雅黑"/>
              </a:rPr>
              <a:t>II.</a:t>
            </a:r>
            <a:r>
              <a:rPr lang="zh-CN" altLang="en-US" sz="900" b="1" spc="-6" dirty="0">
                <a:solidFill>
                  <a:srgbClr val="000000"/>
                </a:solidFill>
                <a:latin typeface="微软雅黑"/>
                <a:cs typeface="微软雅黑"/>
              </a:rPr>
              <a:t> </a:t>
            </a:r>
            <a:r>
              <a:rPr lang="zh-CN" altLang="en-US" sz="900" b="1" spc="-2" dirty="0">
                <a:solidFill>
                  <a:srgbClr val="000000"/>
                </a:solidFill>
                <a:latin typeface="微软雅黑"/>
                <a:ea typeface="微软雅黑"/>
              </a:rPr>
              <a:t>依赖</a:t>
            </a:r>
          </a:p>
          <a:p>
            <a:pPr indent="574491">
              <a:lnSpc>
                <a:spcPct val="109583"/>
              </a:lnSpc>
              <a:spcBef>
                <a:spcPts val="120"/>
              </a:spcBef>
            </a:pPr>
            <a:r>
              <a:rPr lang="zh-CN" altLang="en-US" sz="900" spc="-2" dirty="0">
                <a:solidFill>
                  <a:srgbClr val="000000"/>
                </a:solidFill>
                <a:latin typeface="微软雅黑"/>
                <a:ea typeface="微软雅黑"/>
              </a:rPr>
              <a:t>显示</a:t>
            </a:r>
            <a:r>
              <a:rPr lang="zh-CN" altLang="en-US" sz="900" dirty="0">
                <a:solidFill>
                  <a:srgbClr val="000000"/>
                </a:solidFill>
                <a:latin typeface="微软雅黑"/>
                <a:ea typeface="微软雅黑"/>
              </a:rPr>
              <a:t>声明依赖关系</a:t>
            </a:r>
          </a:p>
        </p:txBody>
      </p:sp>
      <p:sp>
        <p:nvSpPr>
          <p:cNvPr id="15" name="Freeform 41">
            <a:extLst>
              <a:ext uri="{FF2B5EF4-FFF2-40B4-BE49-F238E27FC236}">
                <a16:creationId xmlns:a16="http://schemas.microsoft.com/office/drawing/2014/main" id="{E94CEAD8-CF9F-41BB-9543-2D5F46E5A2C7}"/>
              </a:ext>
            </a:extLst>
          </p:cNvPr>
          <p:cNvSpPr/>
          <p:nvPr/>
        </p:nvSpPr>
        <p:spPr>
          <a:xfrm>
            <a:off x="529685" y="1228393"/>
            <a:ext cx="1846802" cy="489489"/>
          </a:xfrm>
          <a:custGeom>
            <a:avLst/>
            <a:gdLst>
              <a:gd name="connsiteX0" fmla="*/ 14731 w 4924805"/>
              <a:gd name="connsiteY0" fmla="*/ 1313180 h 1305305"/>
              <a:gd name="connsiteX1" fmla="*/ 4925060 w 4924805"/>
              <a:gd name="connsiteY1" fmla="*/ 1313180 h 1305305"/>
              <a:gd name="connsiteX2" fmla="*/ 4925060 w 4924805"/>
              <a:gd name="connsiteY2" fmla="*/ 17780 h 1305305"/>
              <a:gd name="connsiteX3" fmla="*/ 14731 w 4924805"/>
              <a:gd name="connsiteY3" fmla="*/ 17780 h 1305305"/>
              <a:gd name="connsiteX4" fmla="*/ 14731 w 4924805"/>
              <a:gd name="connsiteY4" fmla="*/ 131318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13180"/>
                </a:moveTo>
                <a:lnTo>
                  <a:pt x="4925060" y="1313180"/>
                </a:lnTo>
                <a:lnTo>
                  <a:pt x="4925060" y="17780"/>
                </a:lnTo>
                <a:lnTo>
                  <a:pt x="14731" y="17780"/>
                </a:lnTo>
                <a:lnTo>
                  <a:pt x="14731" y="1313180"/>
                </a:lnTo>
                <a:close/>
              </a:path>
            </a:pathLst>
          </a:custGeom>
          <a:solidFill>
            <a:srgbClr val="0000EC">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6" name="Freeform 42">
            <a:extLst>
              <a:ext uri="{FF2B5EF4-FFF2-40B4-BE49-F238E27FC236}">
                <a16:creationId xmlns:a16="http://schemas.microsoft.com/office/drawing/2014/main" id="{8355B5DD-5F35-48B6-B193-3B7D8E7FE68A}"/>
              </a:ext>
            </a:extLst>
          </p:cNvPr>
          <p:cNvSpPr/>
          <p:nvPr/>
        </p:nvSpPr>
        <p:spPr>
          <a:xfrm>
            <a:off x="2368011" y="1690356"/>
            <a:ext cx="2108739" cy="946689"/>
          </a:xfrm>
          <a:custGeom>
            <a:avLst/>
            <a:gdLst>
              <a:gd name="connsiteX0" fmla="*/ 20192 w 5623305"/>
              <a:gd name="connsiteY0" fmla="*/ 19939 h 2524505"/>
              <a:gd name="connsiteX1" fmla="*/ 5623433 w 5623305"/>
              <a:gd name="connsiteY1" fmla="*/ 2532126 h 2524505"/>
            </a:gdLst>
            <a:ahLst/>
            <a:cxnLst>
              <a:cxn ang="0">
                <a:pos x="connsiteX0" y="connsiteY0"/>
              </a:cxn>
              <a:cxn ang="0">
                <a:pos x="connsiteX1" y="connsiteY1"/>
              </a:cxn>
            </a:cxnLst>
            <a:rect l="l" t="t" r="r" b="b"/>
            <a:pathLst>
              <a:path w="5623305" h="2524505">
                <a:moveTo>
                  <a:pt x="20192" y="19939"/>
                </a:moveTo>
                <a:lnTo>
                  <a:pt x="5623433" y="2532126"/>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7" name="Freeform 43">
            <a:extLst>
              <a:ext uri="{FF2B5EF4-FFF2-40B4-BE49-F238E27FC236}">
                <a16:creationId xmlns:a16="http://schemas.microsoft.com/office/drawing/2014/main" id="{BB78335E-39FA-4B0C-B527-5B75E54785C2}"/>
              </a:ext>
            </a:extLst>
          </p:cNvPr>
          <p:cNvSpPr/>
          <p:nvPr/>
        </p:nvSpPr>
        <p:spPr>
          <a:xfrm>
            <a:off x="6763798" y="1204581"/>
            <a:ext cx="1842039" cy="489489"/>
          </a:xfrm>
          <a:custGeom>
            <a:avLst/>
            <a:gdLst>
              <a:gd name="connsiteX0" fmla="*/ 11176 w 4912105"/>
              <a:gd name="connsiteY0" fmla="*/ 1313180 h 1305305"/>
              <a:gd name="connsiteX1" fmla="*/ 4921504 w 4912105"/>
              <a:gd name="connsiteY1" fmla="*/ 1313180 h 1305305"/>
              <a:gd name="connsiteX2" fmla="*/ 4921504 w 4912105"/>
              <a:gd name="connsiteY2" fmla="*/ 17780 h 1305305"/>
              <a:gd name="connsiteX3" fmla="*/ 11176 w 4912105"/>
              <a:gd name="connsiteY3" fmla="*/ 17780 h 1305305"/>
              <a:gd name="connsiteX4" fmla="*/ 11176 w 4912105"/>
              <a:gd name="connsiteY4" fmla="*/ 131318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13180"/>
                </a:moveTo>
                <a:lnTo>
                  <a:pt x="4921504" y="1313180"/>
                </a:lnTo>
                <a:lnTo>
                  <a:pt x="4921504" y="17780"/>
                </a:lnTo>
                <a:lnTo>
                  <a:pt x="11176" y="17780"/>
                </a:lnTo>
                <a:lnTo>
                  <a:pt x="11176" y="1313180"/>
                </a:lnTo>
                <a:close/>
              </a:path>
            </a:pathLst>
          </a:custGeom>
          <a:solidFill>
            <a:srgbClr val="000000">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8" name="Freeform 44">
            <a:extLst>
              <a:ext uri="{FF2B5EF4-FFF2-40B4-BE49-F238E27FC236}">
                <a16:creationId xmlns:a16="http://schemas.microsoft.com/office/drawing/2014/main" id="{E0B52764-B03D-4148-936E-1ADBBE5D3282}"/>
              </a:ext>
            </a:extLst>
          </p:cNvPr>
          <p:cNvSpPr/>
          <p:nvPr/>
        </p:nvSpPr>
        <p:spPr>
          <a:xfrm>
            <a:off x="4449223" y="1680831"/>
            <a:ext cx="2313527" cy="937164"/>
          </a:xfrm>
          <a:custGeom>
            <a:avLst/>
            <a:gdLst>
              <a:gd name="connsiteX0" fmla="*/ 6178931 w 6169405"/>
              <a:gd name="connsiteY0" fmla="*/ 20955 h 2499105"/>
              <a:gd name="connsiteX1" fmla="*/ 21209 w 6169405"/>
              <a:gd name="connsiteY1" fmla="*/ 2501138 h 2499105"/>
            </a:gdLst>
            <a:ahLst/>
            <a:cxnLst>
              <a:cxn ang="0">
                <a:pos x="connsiteX0" y="connsiteY0"/>
              </a:cxn>
              <a:cxn ang="0">
                <a:pos x="connsiteX1" y="connsiteY1"/>
              </a:cxn>
            </a:cxnLst>
            <a:rect l="l" t="t" r="r" b="b"/>
            <a:pathLst>
              <a:path w="6169405" h="2499105">
                <a:moveTo>
                  <a:pt x="6178931" y="20955"/>
                </a:moveTo>
                <a:lnTo>
                  <a:pt x="21209" y="2501138"/>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9" name="Freeform 45">
            <a:extLst>
              <a:ext uri="{FF2B5EF4-FFF2-40B4-BE49-F238E27FC236}">
                <a16:creationId xmlns:a16="http://schemas.microsoft.com/office/drawing/2014/main" id="{7984E7DF-2CE2-425E-B74D-2D56BFB9B41F}"/>
              </a:ext>
            </a:extLst>
          </p:cNvPr>
          <p:cNvSpPr/>
          <p:nvPr/>
        </p:nvSpPr>
        <p:spPr>
          <a:xfrm>
            <a:off x="6763798" y="1890381"/>
            <a:ext cx="1842039" cy="489489"/>
          </a:xfrm>
          <a:custGeom>
            <a:avLst/>
            <a:gdLst>
              <a:gd name="connsiteX0" fmla="*/ 11176 w 4912105"/>
              <a:gd name="connsiteY0" fmla="*/ 1305560 h 1305305"/>
              <a:gd name="connsiteX1" fmla="*/ 4921504 w 4912105"/>
              <a:gd name="connsiteY1" fmla="*/ 1305560 h 1305305"/>
              <a:gd name="connsiteX2" fmla="*/ 4921504 w 4912105"/>
              <a:gd name="connsiteY2" fmla="*/ 10160 h 1305305"/>
              <a:gd name="connsiteX3" fmla="*/ 11176 w 4912105"/>
              <a:gd name="connsiteY3" fmla="*/ 10160 h 1305305"/>
              <a:gd name="connsiteX4" fmla="*/ 11176 w 4912105"/>
              <a:gd name="connsiteY4" fmla="*/ 130556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05560"/>
                </a:moveTo>
                <a:lnTo>
                  <a:pt x="4921504" y="1305560"/>
                </a:lnTo>
                <a:lnTo>
                  <a:pt x="4921504" y="10160"/>
                </a:lnTo>
                <a:lnTo>
                  <a:pt x="11176" y="10160"/>
                </a:lnTo>
                <a:lnTo>
                  <a:pt x="11176" y="1305560"/>
                </a:lnTo>
                <a:close/>
              </a:path>
            </a:pathLst>
          </a:custGeom>
          <a:solidFill>
            <a:srgbClr val="0000DB">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0" name="Freeform 46">
            <a:extLst>
              <a:ext uri="{FF2B5EF4-FFF2-40B4-BE49-F238E27FC236}">
                <a16:creationId xmlns:a16="http://schemas.microsoft.com/office/drawing/2014/main" id="{18C58E5C-6E8D-498A-8C49-0624CD09D245}"/>
              </a:ext>
            </a:extLst>
          </p:cNvPr>
          <p:cNvSpPr/>
          <p:nvPr/>
        </p:nvSpPr>
        <p:spPr>
          <a:xfrm>
            <a:off x="4444460" y="2138030"/>
            <a:ext cx="2323052" cy="479964"/>
          </a:xfrm>
          <a:custGeom>
            <a:avLst/>
            <a:gdLst>
              <a:gd name="connsiteX0" fmla="*/ 6198996 w 6194805"/>
              <a:gd name="connsiteY0" fmla="*/ 14098 h 1279905"/>
              <a:gd name="connsiteX1" fmla="*/ 11049 w 6194805"/>
              <a:gd name="connsiteY1" fmla="*/ 1280922 h 1279905"/>
            </a:gdLst>
            <a:ahLst/>
            <a:cxnLst>
              <a:cxn ang="0">
                <a:pos x="connsiteX0" y="connsiteY0"/>
              </a:cxn>
              <a:cxn ang="0">
                <a:pos x="connsiteX1" y="connsiteY1"/>
              </a:cxn>
            </a:cxnLst>
            <a:rect l="l" t="t" r="r" b="b"/>
            <a:pathLst>
              <a:path w="6194805" h="1279905">
                <a:moveTo>
                  <a:pt x="6198996" y="14098"/>
                </a:moveTo>
                <a:lnTo>
                  <a:pt x="11049" y="1280922"/>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1" name="Freeform 47">
            <a:extLst>
              <a:ext uri="{FF2B5EF4-FFF2-40B4-BE49-F238E27FC236}">
                <a16:creationId xmlns:a16="http://schemas.microsoft.com/office/drawing/2014/main" id="{DBADB895-1096-450C-B2D4-8C0771527723}"/>
              </a:ext>
            </a:extLst>
          </p:cNvPr>
          <p:cNvSpPr/>
          <p:nvPr/>
        </p:nvSpPr>
        <p:spPr>
          <a:xfrm>
            <a:off x="529685" y="1890381"/>
            <a:ext cx="1846802" cy="489489"/>
          </a:xfrm>
          <a:custGeom>
            <a:avLst/>
            <a:gdLst>
              <a:gd name="connsiteX0" fmla="*/ 14731 w 4924805"/>
              <a:gd name="connsiteY0" fmla="*/ 1305560 h 1305305"/>
              <a:gd name="connsiteX1" fmla="*/ 4925060 w 4924805"/>
              <a:gd name="connsiteY1" fmla="*/ 1305560 h 1305305"/>
              <a:gd name="connsiteX2" fmla="*/ 4925060 w 4924805"/>
              <a:gd name="connsiteY2" fmla="*/ 10160 h 1305305"/>
              <a:gd name="connsiteX3" fmla="*/ 14731 w 4924805"/>
              <a:gd name="connsiteY3" fmla="*/ 10160 h 1305305"/>
              <a:gd name="connsiteX4" fmla="*/ 14731 w 4924805"/>
              <a:gd name="connsiteY4" fmla="*/ 130556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05560"/>
                </a:moveTo>
                <a:lnTo>
                  <a:pt x="4925060" y="1305560"/>
                </a:lnTo>
                <a:lnTo>
                  <a:pt x="4925060" y="10160"/>
                </a:lnTo>
                <a:lnTo>
                  <a:pt x="14731" y="10160"/>
                </a:lnTo>
                <a:lnTo>
                  <a:pt x="14731" y="1305560"/>
                </a:lnTo>
                <a:close/>
              </a:path>
            </a:pathLst>
          </a:custGeom>
          <a:solidFill>
            <a:srgbClr val="0000DB">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2" name="Freeform 48">
            <a:extLst>
              <a:ext uri="{FF2B5EF4-FFF2-40B4-BE49-F238E27FC236}">
                <a16:creationId xmlns:a16="http://schemas.microsoft.com/office/drawing/2014/main" id="{917CAB54-BD48-4212-8DA3-38654EF39D5F}"/>
              </a:ext>
            </a:extLst>
          </p:cNvPr>
          <p:cNvSpPr/>
          <p:nvPr/>
        </p:nvSpPr>
        <p:spPr>
          <a:xfrm>
            <a:off x="2372773" y="2138030"/>
            <a:ext cx="2084927" cy="484727"/>
          </a:xfrm>
          <a:custGeom>
            <a:avLst/>
            <a:gdLst>
              <a:gd name="connsiteX0" fmla="*/ 12827 w 5559805"/>
              <a:gd name="connsiteY0" fmla="*/ 17019 h 1292605"/>
              <a:gd name="connsiteX1" fmla="*/ 5571362 w 5559805"/>
              <a:gd name="connsiteY1" fmla="*/ 1294893 h 1292605"/>
            </a:gdLst>
            <a:ahLst/>
            <a:cxnLst>
              <a:cxn ang="0">
                <a:pos x="connsiteX0" y="connsiteY0"/>
              </a:cxn>
              <a:cxn ang="0">
                <a:pos x="connsiteX1" y="connsiteY1"/>
              </a:cxn>
            </a:cxnLst>
            <a:rect l="l" t="t" r="r" b="b"/>
            <a:pathLst>
              <a:path w="5559805" h="1292605">
                <a:moveTo>
                  <a:pt x="12827" y="17019"/>
                </a:moveTo>
                <a:lnTo>
                  <a:pt x="5571362" y="1294893"/>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3" name="Freeform 49">
            <a:extLst>
              <a:ext uri="{FF2B5EF4-FFF2-40B4-BE49-F238E27FC236}">
                <a16:creationId xmlns:a16="http://schemas.microsoft.com/office/drawing/2014/main" id="{2A66247E-658E-47D9-9EB4-31FB6064B585}"/>
              </a:ext>
            </a:extLst>
          </p:cNvPr>
          <p:cNvSpPr/>
          <p:nvPr/>
        </p:nvSpPr>
        <p:spPr>
          <a:xfrm>
            <a:off x="6763798" y="2571418"/>
            <a:ext cx="1842039" cy="489489"/>
          </a:xfrm>
          <a:custGeom>
            <a:avLst/>
            <a:gdLst>
              <a:gd name="connsiteX0" fmla="*/ 11176 w 4912105"/>
              <a:gd name="connsiteY0" fmla="*/ 1310640 h 1305305"/>
              <a:gd name="connsiteX1" fmla="*/ 4921504 w 4912105"/>
              <a:gd name="connsiteY1" fmla="*/ 1310640 h 1305305"/>
              <a:gd name="connsiteX2" fmla="*/ 4921504 w 4912105"/>
              <a:gd name="connsiteY2" fmla="*/ 15240 h 1305305"/>
              <a:gd name="connsiteX3" fmla="*/ 11176 w 4912105"/>
              <a:gd name="connsiteY3" fmla="*/ 15240 h 1305305"/>
              <a:gd name="connsiteX4" fmla="*/ 11176 w 4912105"/>
              <a:gd name="connsiteY4" fmla="*/ 131064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10640"/>
                </a:moveTo>
                <a:lnTo>
                  <a:pt x="4921504" y="1310640"/>
                </a:lnTo>
                <a:lnTo>
                  <a:pt x="4921504" y="15240"/>
                </a:lnTo>
                <a:lnTo>
                  <a:pt x="11176" y="15240"/>
                </a:lnTo>
                <a:lnTo>
                  <a:pt x="11176" y="1310640"/>
                </a:lnTo>
                <a:close/>
              </a:path>
            </a:pathLst>
          </a:custGeom>
          <a:solidFill>
            <a:srgbClr val="000000">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4" name="Freeform 50">
            <a:extLst>
              <a:ext uri="{FF2B5EF4-FFF2-40B4-BE49-F238E27FC236}">
                <a16:creationId xmlns:a16="http://schemas.microsoft.com/office/drawing/2014/main" id="{0B34BABD-520F-4969-97EB-F3F02A719DAD}"/>
              </a:ext>
            </a:extLst>
          </p:cNvPr>
          <p:cNvSpPr/>
          <p:nvPr/>
        </p:nvSpPr>
        <p:spPr>
          <a:xfrm>
            <a:off x="4434935" y="2623805"/>
            <a:ext cx="2327814" cy="194214"/>
          </a:xfrm>
          <a:custGeom>
            <a:avLst/>
            <a:gdLst>
              <a:gd name="connsiteX0" fmla="*/ 6209030 w 6207505"/>
              <a:gd name="connsiteY0" fmla="*/ 520065 h 517905"/>
              <a:gd name="connsiteX1" fmla="*/ 21844 w 6207505"/>
              <a:gd name="connsiteY1" fmla="*/ 20066 h 517905"/>
            </a:gdLst>
            <a:ahLst/>
            <a:cxnLst>
              <a:cxn ang="0">
                <a:pos x="connsiteX0" y="connsiteY0"/>
              </a:cxn>
              <a:cxn ang="0">
                <a:pos x="connsiteX1" y="connsiteY1"/>
              </a:cxn>
            </a:cxnLst>
            <a:rect l="l" t="t" r="r" b="b"/>
            <a:pathLst>
              <a:path w="6207505" h="517905">
                <a:moveTo>
                  <a:pt x="6209030" y="520065"/>
                </a:moveTo>
                <a:lnTo>
                  <a:pt x="21844" y="20066"/>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5" name="Freeform 51">
            <a:extLst>
              <a:ext uri="{FF2B5EF4-FFF2-40B4-BE49-F238E27FC236}">
                <a16:creationId xmlns:a16="http://schemas.microsoft.com/office/drawing/2014/main" id="{8C504572-A835-45AF-8360-C31FB3FEE588}"/>
              </a:ext>
            </a:extLst>
          </p:cNvPr>
          <p:cNvSpPr/>
          <p:nvPr/>
        </p:nvSpPr>
        <p:spPr>
          <a:xfrm>
            <a:off x="534971" y="2556495"/>
            <a:ext cx="1846802" cy="489489"/>
          </a:xfrm>
          <a:custGeom>
            <a:avLst/>
            <a:gdLst>
              <a:gd name="connsiteX0" fmla="*/ 14731 w 4924805"/>
              <a:gd name="connsiteY0" fmla="*/ 1310640 h 1305305"/>
              <a:gd name="connsiteX1" fmla="*/ 4925060 w 4924805"/>
              <a:gd name="connsiteY1" fmla="*/ 1310640 h 1305305"/>
              <a:gd name="connsiteX2" fmla="*/ 4925060 w 4924805"/>
              <a:gd name="connsiteY2" fmla="*/ 15240 h 1305305"/>
              <a:gd name="connsiteX3" fmla="*/ 14731 w 4924805"/>
              <a:gd name="connsiteY3" fmla="*/ 15240 h 1305305"/>
              <a:gd name="connsiteX4" fmla="*/ 14731 w 4924805"/>
              <a:gd name="connsiteY4" fmla="*/ 131064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10640"/>
                </a:moveTo>
                <a:lnTo>
                  <a:pt x="4925060" y="1310640"/>
                </a:lnTo>
                <a:lnTo>
                  <a:pt x="4925060" y="15240"/>
                </a:lnTo>
                <a:lnTo>
                  <a:pt x="14731" y="15240"/>
                </a:lnTo>
                <a:lnTo>
                  <a:pt x="14731" y="1310640"/>
                </a:lnTo>
                <a:close/>
              </a:path>
            </a:pathLst>
          </a:custGeom>
          <a:solidFill>
            <a:srgbClr val="000000">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6" name="Freeform 52">
            <a:extLst>
              <a:ext uri="{FF2B5EF4-FFF2-40B4-BE49-F238E27FC236}">
                <a16:creationId xmlns:a16="http://schemas.microsoft.com/office/drawing/2014/main" id="{C94A90B8-4CDC-4493-B430-1003DBA19AA5}"/>
              </a:ext>
            </a:extLst>
          </p:cNvPr>
          <p:cNvSpPr/>
          <p:nvPr/>
        </p:nvSpPr>
        <p:spPr>
          <a:xfrm>
            <a:off x="2377535" y="2628568"/>
            <a:ext cx="2027777" cy="194214"/>
          </a:xfrm>
          <a:custGeom>
            <a:avLst/>
            <a:gdLst>
              <a:gd name="connsiteX0" fmla="*/ 11048 w 5407405"/>
              <a:gd name="connsiteY0" fmla="*/ 522478 h 517905"/>
              <a:gd name="connsiteX1" fmla="*/ 5418200 w 5407405"/>
              <a:gd name="connsiteY1" fmla="*/ 20447 h 517905"/>
            </a:gdLst>
            <a:ahLst/>
            <a:cxnLst>
              <a:cxn ang="0">
                <a:pos x="connsiteX0" y="connsiteY0"/>
              </a:cxn>
              <a:cxn ang="0">
                <a:pos x="connsiteX1" y="connsiteY1"/>
              </a:cxn>
            </a:cxnLst>
            <a:rect l="l" t="t" r="r" b="b"/>
            <a:pathLst>
              <a:path w="5407405" h="517905">
                <a:moveTo>
                  <a:pt x="11048" y="522478"/>
                </a:moveTo>
                <a:lnTo>
                  <a:pt x="5418200" y="20447"/>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7" name="Freeform 53">
            <a:extLst>
              <a:ext uri="{FF2B5EF4-FFF2-40B4-BE49-F238E27FC236}">
                <a16:creationId xmlns:a16="http://schemas.microsoft.com/office/drawing/2014/main" id="{FF3DECA6-CE52-40D4-AD76-2C6F18C8EE06}"/>
              </a:ext>
            </a:extLst>
          </p:cNvPr>
          <p:cNvSpPr/>
          <p:nvPr/>
        </p:nvSpPr>
        <p:spPr>
          <a:xfrm>
            <a:off x="6763798" y="3252455"/>
            <a:ext cx="1842039" cy="489489"/>
          </a:xfrm>
          <a:custGeom>
            <a:avLst/>
            <a:gdLst>
              <a:gd name="connsiteX0" fmla="*/ 11176 w 4912105"/>
              <a:gd name="connsiteY0" fmla="*/ 1314196 h 1305305"/>
              <a:gd name="connsiteX1" fmla="*/ 4921504 w 4912105"/>
              <a:gd name="connsiteY1" fmla="*/ 1314196 h 1305305"/>
              <a:gd name="connsiteX2" fmla="*/ 4921504 w 4912105"/>
              <a:gd name="connsiteY2" fmla="*/ 20321 h 1305305"/>
              <a:gd name="connsiteX3" fmla="*/ 11176 w 4912105"/>
              <a:gd name="connsiteY3" fmla="*/ 20321 h 1305305"/>
              <a:gd name="connsiteX4" fmla="*/ 11176 w 4912105"/>
              <a:gd name="connsiteY4" fmla="*/ 131419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14196"/>
                </a:moveTo>
                <a:lnTo>
                  <a:pt x="4921504" y="1314196"/>
                </a:lnTo>
                <a:lnTo>
                  <a:pt x="4921504" y="20321"/>
                </a:lnTo>
                <a:lnTo>
                  <a:pt x="11176" y="20321"/>
                </a:lnTo>
                <a:lnTo>
                  <a:pt x="11176" y="1314196"/>
                </a:lnTo>
                <a:close/>
              </a:path>
            </a:pathLst>
          </a:custGeom>
          <a:solidFill>
            <a:srgbClr val="0000C6">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8" name="Freeform 54">
            <a:extLst>
              <a:ext uri="{FF2B5EF4-FFF2-40B4-BE49-F238E27FC236}">
                <a16:creationId xmlns:a16="http://schemas.microsoft.com/office/drawing/2014/main" id="{D11F151B-7F83-4865-94BE-3FB033C2D86C}"/>
              </a:ext>
            </a:extLst>
          </p:cNvPr>
          <p:cNvSpPr/>
          <p:nvPr/>
        </p:nvSpPr>
        <p:spPr>
          <a:xfrm>
            <a:off x="4487323" y="2642855"/>
            <a:ext cx="2275427" cy="860964"/>
          </a:xfrm>
          <a:custGeom>
            <a:avLst/>
            <a:gdLst>
              <a:gd name="connsiteX0" fmla="*/ 6080252 w 6067805"/>
              <a:gd name="connsiteY0" fmla="*/ 2297176 h 2295905"/>
              <a:gd name="connsiteX1" fmla="*/ 21463 w 6067805"/>
              <a:gd name="connsiteY1" fmla="*/ 18161 h 2295905"/>
            </a:gdLst>
            <a:ahLst/>
            <a:cxnLst>
              <a:cxn ang="0">
                <a:pos x="connsiteX0" y="connsiteY0"/>
              </a:cxn>
              <a:cxn ang="0">
                <a:pos x="connsiteX1" y="connsiteY1"/>
              </a:cxn>
            </a:cxnLst>
            <a:rect l="l" t="t" r="r" b="b"/>
            <a:pathLst>
              <a:path w="6067805" h="2295905">
                <a:moveTo>
                  <a:pt x="6080252" y="2297176"/>
                </a:moveTo>
                <a:lnTo>
                  <a:pt x="21463" y="18161"/>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9" name="Freeform 55">
            <a:extLst>
              <a:ext uri="{FF2B5EF4-FFF2-40B4-BE49-F238E27FC236}">
                <a16:creationId xmlns:a16="http://schemas.microsoft.com/office/drawing/2014/main" id="{E6E8BEEB-245B-44ED-A04F-12F65620DD92}"/>
              </a:ext>
            </a:extLst>
          </p:cNvPr>
          <p:cNvSpPr/>
          <p:nvPr/>
        </p:nvSpPr>
        <p:spPr>
          <a:xfrm>
            <a:off x="529685" y="3252455"/>
            <a:ext cx="1846802" cy="489489"/>
          </a:xfrm>
          <a:custGeom>
            <a:avLst/>
            <a:gdLst>
              <a:gd name="connsiteX0" fmla="*/ 14731 w 4924805"/>
              <a:gd name="connsiteY0" fmla="*/ 1314196 h 1305305"/>
              <a:gd name="connsiteX1" fmla="*/ 4925060 w 4924805"/>
              <a:gd name="connsiteY1" fmla="*/ 1314196 h 1305305"/>
              <a:gd name="connsiteX2" fmla="*/ 4925060 w 4924805"/>
              <a:gd name="connsiteY2" fmla="*/ 20321 h 1305305"/>
              <a:gd name="connsiteX3" fmla="*/ 14731 w 4924805"/>
              <a:gd name="connsiteY3" fmla="*/ 20321 h 1305305"/>
              <a:gd name="connsiteX4" fmla="*/ 14731 w 4924805"/>
              <a:gd name="connsiteY4" fmla="*/ 131419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14196"/>
                </a:moveTo>
                <a:lnTo>
                  <a:pt x="4925060" y="1314196"/>
                </a:lnTo>
                <a:lnTo>
                  <a:pt x="4925060" y="20321"/>
                </a:lnTo>
                <a:lnTo>
                  <a:pt x="14731" y="20321"/>
                </a:lnTo>
                <a:lnTo>
                  <a:pt x="14731" y="1314196"/>
                </a:lnTo>
                <a:close/>
              </a:path>
            </a:pathLst>
          </a:custGeom>
          <a:solidFill>
            <a:srgbClr val="0000C8">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0" name="Freeform 56">
            <a:extLst>
              <a:ext uri="{FF2B5EF4-FFF2-40B4-BE49-F238E27FC236}">
                <a16:creationId xmlns:a16="http://schemas.microsoft.com/office/drawing/2014/main" id="{EF4E5BC5-5320-4947-AC1E-4ABEACBAA99B}"/>
              </a:ext>
            </a:extLst>
          </p:cNvPr>
          <p:cNvSpPr/>
          <p:nvPr/>
        </p:nvSpPr>
        <p:spPr>
          <a:xfrm>
            <a:off x="2348960" y="2628568"/>
            <a:ext cx="2075402" cy="889539"/>
          </a:xfrm>
          <a:custGeom>
            <a:avLst/>
            <a:gdLst>
              <a:gd name="connsiteX0" fmla="*/ 21209 w 5534405"/>
              <a:gd name="connsiteY0" fmla="*/ 2380743 h 2372105"/>
              <a:gd name="connsiteX1" fmla="*/ 5544565 w 5534405"/>
              <a:gd name="connsiteY1" fmla="*/ 14478 h 2372105"/>
            </a:gdLst>
            <a:ahLst/>
            <a:cxnLst>
              <a:cxn ang="0">
                <a:pos x="connsiteX0" y="connsiteY0"/>
              </a:cxn>
              <a:cxn ang="0">
                <a:pos x="connsiteX1" y="connsiteY1"/>
              </a:cxn>
            </a:cxnLst>
            <a:rect l="l" t="t" r="r" b="b"/>
            <a:pathLst>
              <a:path w="5534405" h="2372105">
                <a:moveTo>
                  <a:pt x="21209" y="2380743"/>
                </a:moveTo>
                <a:lnTo>
                  <a:pt x="5544565" y="14478"/>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1" name="Freeform 57">
            <a:extLst>
              <a:ext uri="{FF2B5EF4-FFF2-40B4-BE49-F238E27FC236}">
                <a16:creationId xmlns:a16="http://schemas.microsoft.com/office/drawing/2014/main" id="{3A41531F-4905-477E-9BBD-FB0778F777AF}"/>
              </a:ext>
            </a:extLst>
          </p:cNvPr>
          <p:cNvSpPr/>
          <p:nvPr/>
        </p:nvSpPr>
        <p:spPr>
          <a:xfrm>
            <a:off x="6763798" y="3938255"/>
            <a:ext cx="1842039" cy="489489"/>
          </a:xfrm>
          <a:custGeom>
            <a:avLst/>
            <a:gdLst>
              <a:gd name="connsiteX0" fmla="*/ 11176 w 4912105"/>
              <a:gd name="connsiteY0" fmla="*/ 1306576 h 1305305"/>
              <a:gd name="connsiteX1" fmla="*/ 4921504 w 4912105"/>
              <a:gd name="connsiteY1" fmla="*/ 1306576 h 1305305"/>
              <a:gd name="connsiteX2" fmla="*/ 4921504 w 4912105"/>
              <a:gd name="connsiteY2" fmla="*/ 12700 h 1305305"/>
              <a:gd name="connsiteX3" fmla="*/ 11176 w 4912105"/>
              <a:gd name="connsiteY3" fmla="*/ 12700 h 1305305"/>
              <a:gd name="connsiteX4" fmla="*/ 11176 w 49121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06576"/>
                </a:moveTo>
                <a:lnTo>
                  <a:pt x="4921504" y="1306576"/>
                </a:lnTo>
                <a:lnTo>
                  <a:pt x="4921504" y="12700"/>
                </a:lnTo>
                <a:lnTo>
                  <a:pt x="11176" y="12700"/>
                </a:lnTo>
                <a:lnTo>
                  <a:pt x="11176" y="1306576"/>
                </a:lnTo>
                <a:close/>
              </a:path>
            </a:pathLst>
          </a:custGeom>
          <a:solidFill>
            <a:srgbClr val="0000C6">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2" name="Freeform 58">
            <a:extLst>
              <a:ext uri="{FF2B5EF4-FFF2-40B4-BE49-F238E27FC236}">
                <a16:creationId xmlns:a16="http://schemas.microsoft.com/office/drawing/2014/main" id="{2F0AABAE-3C32-42A7-94A4-6F0B9801E30D}"/>
              </a:ext>
            </a:extLst>
          </p:cNvPr>
          <p:cNvSpPr/>
          <p:nvPr/>
        </p:nvSpPr>
        <p:spPr>
          <a:xfrm>
            <a:off x="4425410" y="2609518"/>
            <a:ext cx="2332577" cy="1327689"/>
          </a:xfrm>
          <a:custGeom>
            <a:avLst/>
            <a:gdLst>
              <a:gd name="connsiteX0" fmla="*/ 6226302 w 6220205"/>
              <a:gd name="connsiteY0" fmla="*/ 3548634 h 3540505"/>
              <a:gd name="connsiteX1" fmla="*/ 19939 w 6220205"/>
              <a:gd name="connsiteY1" fmla="*/ 22352 h 3540505"/>
            </a:gdLst>
            <a:ahLst/>
            <a:cxnLst>
              <a:cxn ang="0">
                <a:pos x="connsiteX0" y="connsiteY0"/>
              </a:cxn>
              <a:cxn ang="0">
                <a:pos x="connsiteX1" y="connsiteY1"/>
              </a:cxn>
            </a:cxnLst>
            <a:rect l="l" t="t" r="r" b="b"/>
            <a:pathLst>
              <a:path w="6220205" h="3540505">
                <a:moveTo>
                  <a:pt x="6226302" y="3548634"/>
                </a:moveTo>
                <a:lnTo>
                  <a:pt x="19939" y="22352"/>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3" name="Freeform 59">
            <a:extLst>
              <a:ext uri="{FF2B5EF4-FFF2-40B4-BE49-F238E27FC236}">
                <a16:creationId xmlns:a16="http://schemas.microsoft.com/office/drawing/2014/main" id="{B4409951-4378-4A0E-9504-D061479398E7}"/>
              </a:ext>
            </a:extLst>
          </p:cNvPr>
          <p:cNvSpPr/>
          <p:nvPr/>
        </p:nvSpPr>
        <p:spPr>
          <a:xfrm>
            <a:off x="529685" y="3938255"/>
            <a:ext cx="1846802" cy="489489"/>
          </a:xfrm>
          <a:custGeom>
            <a:avLst/>
            <a:gdLst>
              <a:gd name="connsiteX0" fmla="*/ 14731 w 4924805"/>
              <a:gd name="connsiteY0" fmla="*/ 1306576 h 1305305"/>
              <a:gd name="connsiteX1" fmla="*/ 4925060 w 4924805"/>
              <a:gd name="connsiteY1" fmla="*/ 1306576 h 1305305"/>
              <a:gd name="connsiteX2" fmla="*/ 4925060 w 4924805"/>
              <a:gd name="connsiteY2" fmla="*/ 12700 h 1305305"/>
              <a:gd name="connsiteX3" fmla="*/ 14731 w 4924805"/>
              <a:gd name="connsiteY3" fmla="*/ 12700 h 1305305"/>
              <a:gd name="connsiteX4" fmla="*/ 14731 w 49248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06576"/>
                </a:moveTo>
                <a:lnTo>
                  <a:pt x="4925060" y="1306576"/>
                </a:lnTo>
                <a:lnTo>
                  <a:pt x="4925060" y="12700"/>
                </a:lnTo>
                <a:lnTo>
                  <a:pt x="14731" y="12700"/>
                </a:lnTo>
                <a:lnTo>
                  <a:pt x="14731" y="1306576"/>
                </a:lnTo>
                <a:close/>
              </a:path>
            </a:pathLst>
          </a:custGeom>
          <a:solidFill>
            <a:srgbClr val="0000C5">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4" name="Freeform 60">
            <a:extLst>
              <a:ext uri="{FF2B5EF4-FFF2-40B4-BE49-F238E27FC236}">
                <a16:creationId xmlns:a16="http://schemas.microsoft.com/office/drawing/2014/main" id="{CF76CAB5-A641-4843-9D1F-18A00D7F160F}"/>
              </a:ext>
            </a:extLst>
          </p:cNvPr>
          <p:cNvSpPr/>
          <p:nvPr/>
        </p:nvSpPr>
        <p:spPr>
          <a:xfrm>
            <a:off x="2348960" y="2619043"/>
            <a:ext cx="2065877" cy="1327689"/>
          </a:xfrm>
          <a:custGeom>
            <a:avLst/>
            <a:gdLst>
              <a:gd name="connsiteX0" fmla="*/ 21209 w 5509005"/>
              <a:gd name="connsiteY0" fmla="*/ 3546095 h 3540505"/>
              <a:gd name="connsiteX1" fmla="*/ 5520436 w 5509005"/>
              <a:gd name="connsiteY1" fmla="*/ 18035 h 3540505"/>
            </a:gdLst>
            <a:ahLst/>
            <a:cxnLst>
              <a:cxn ang="0">
                <a:pos x="connsiteX0" y="connsiteY0"/>
              </a:cxn>
              <a:cxn ang="0">
                <a:pos x="connsiteX1" y="connsiteY1"/>
              </a:cxn>
            </a:cxnLst>
            <a:rect l="l" t="t" r="r" b="b"/>
            <a:pathLst>
              <a:path w="5509005" h="3540505">
                <a:moveTo>
                  <a:pt x="21209" y="3546095"/>
                </a:moveTo>
                <a:lnTo>
                  <a:pt x="5520436" y="18035"/>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5" name="Freeform 61">
            <a:extLst>
              <a:ext uri="{FF2B5EF4-FFF2-40B4-BE49-F238E27FC236}">
                <a16:creationId xmlns:a16="http://schemas.microsoft.com/office/drawing/2014/main" id="{4A395D82-9E91-4D88-B37A-48A2D0C52585}"/>
              </a:ext>
            </a:extLst>
          </p:cNvPr>
          <p:cNvSpPr/>
          <p:nvPr/>
        </p:nvSpPr>
        <p:spPr>
          <a:xfrm>
            <a:off x="4682585" y="3938255"/>
            <a:ext cx="1846802" cy="489489"/>
          </a:xfrm>
          <a:custGeom>
            <a:avLst/>
            <a:gdLst>
              <a:gd name="connsiteX0" fmla="*/ 21336 w 4924805"/>
              <a:gd name="connsiteY0" fmla="*/ 1306576 h 1305305"/>
              <a:gd name="connsiteX1" fmla="*/ 4931664 w 4924805"/>
              <a:gd name="connsiteY1" fmla="*/ 1306576 h 1305305"/>
              <a:gd name="connsiteX2" fmla="*/ 4931664 w 4924805"/>
              <a:gd name="connsiteY2" fmla="*/ 12700 h 1305305"/>
              <a:gd name="connsiteX3" fmla="*/ 21336 w 4924805"/>
              <a:gd name="connsiteY3" fmla="*/ 12700 h 1305305"/>
              <a:gd name="connsiteX4" fmla="*/ 21336 w 49248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21336" y="1306576"/>
                </a:moveTo>
                <a:lnTo>
                  <a:pt x="4931664" y="1306576"/>
                </a:lnTo>
                <a:lnTo>
                  <a:pt x="4931664" y="12700"/>
                </a:lnTo>
                <a:lnTo>
                  <a:pt x="21336" y="12700"/>
                </a:lnTo>
                <a:lnTo>
                  <a:pt x="21336" y="1306576"/>
                </a:lnTo>
                <a:close/>
              </a:path>
            </a:pathLst>
          </a:custGeom>
          <a:solidFill>
            <a:srgbClr val="0000C8">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6" name="Freeform 62">
            <a:extLst>
              <a:ext uri="{FF2B5EF4-FFF2-40B4-BE49-F238E27FC236}">
                <a16:creationId xmlns:a16="http://schemas.microsoft.com/office/drawing/2014/main" id="{D4248C8C-57FC-41CA-89A8-80D3366C5A0B}"/>
              </a:ext>
            </a:extLst>
          </p:cNvPr>
          <p:cNvSpPr/>
          <p:nvPr/>
        </p:nvSpPr>
        <p:spPr>
          <a:xfrm>
            <a:off x="4468273" y="2628568"/>
            <a:ext cx="1156239" cy="1294352"/>
          </a:xfrm>
          <a:custGeom>
            <a:avLst/>
            <a:gdLst>
              <a:gd name="connsiteX0" fmla="*/ 3087244 w 3083305"/>
              <a:gd name="connsiteY0" fmla="*/ 3459988 h 3451605"/>
              <a:gd name="connsiteX1" fmla="*/ 13208 w 3083305"/>
              <a:gd name="connsiteY1" fmla="*/ 12065 h 3451605"/>
            </a:gdLst>
            <a:ahLst/>
            <a:cxnLst>
              <a:cxn ang="0">
                <a:pos x="connsiteX0" y="connsiteY0"/>
              </a:cxn>
              <a:cxn ang="0">
                <a:pos x="connsiteX1" y="connsiteY1"/>
              </a:cxn>
            </a:cxnLst>
            <a:rect l="l" t="t" r="r" b="b"/>
            <a:pathLst>
              <a:path w="3083305" h="3451605">
                <a:moveTo>
                  <a:pt x="3087244" y="3459988"/>
                </a:moveTo>
                <a:lnTo>
                  <a:pt x="13208" y="12065"/>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7" name="Freeform 63">
            <a:extLst>
              <a:ext uri="{FF2B5EF4-FFF2-40B4-BE49-F238E27FC236}">
                <a16:creationId xmlns:a16="http://schemas.microsoft.com/office/drawing/2014/main" id="{EADF8CA5-2246-4184-A311-A732DB286E88}"/>
              </a:ext>
            </a:extLst>
          </p:cNvPr>
          <p:cNvSpPr/>
          <p:nvPr/>
        </p:nvSpPr>
        <p:spPr>
          <a:xfrm>
            <a:off x="2606135" y="3938255"/>
            <a:ext cx="1846802" cy="489489"/>
          </a:xfrm>
          <a:custGeom>
            <a:avLst/>
            <a:gdLst>
              <a:gd name="connsiteX0" fmla="*/ 18796 w 4924805"/>
              <a:gd name="connsiteY0" fmla="*/ 1306576 h 1305305"/>
              <a:gd name="connsiteX1" fmla="*/ 4927600 w 4924805"/>
              <a:gd name="connsiteY1" fmla="*/ 1306576 h 1305305"/>
              <a:gd name="connsiteX2" fmla="*/ 4927600 w 4924805"/>
              <a:gd name="connsiteY2" fmla="*/ 12700 h 1305305"/>
              <a:gd name="connsiteX3" fmla="*/ 18796 w 4924805"/>
              <a:gd name="connsiteY3" fmla="*/ 12700 h 1305305"/>
              <a:gd name="connsiteX4" fmla="*/ 18796 w 49248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8796" y="1306576"/>
                </a:moveTo>
                <a:lnTo>
                  <a:pt x="4927600" y="1306576"/>
                </a:lnTo>
                <a:lnTo>
                  <a:pt x="4927600" y="12700"/>
                </a:lnTo>
                <a:lnTo>
                  <a:pt x="18796" y="12700"/>
                </a:lnTo>
                <a:lnTo>
                  <a:pt x="18796" y="1306576"/>
                </a:lnTo>
                <a:close/>
              </a:path>
            </a:pathLst>
          </a:custGeom>
          <a:solidFill>
            <a:srgbClr val="00002A">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8" name="Freeform 64">
            <a:extLst>
              <a:ext uri="{FF2B5EF4-FFF2-40B4-BE49-F238E27FC236}">
                <a16:creationId xmlns:a16="http://schemas.microsoft.com/office/drawing/2014/main" id="{6DA9E2F4-BC49-48D6-B854-06919F2F562A}"/>
              </a:ext>
            </a:extLst>
          </p:cNvPr>
          <p:cNvSpPr/>
          <p:nvPr/>
        </p:nvSpPr>
        <p:spPr>
          <a:xfrm>
            <a:off x="3525298" y="2590468"/>
            <a:ext cx="903827" cy="1351502"/>
          </a:xfrm>
          <a:custGeom>
            <a:avLst/>
            <a:gdLst>
              <a:gd name="connsiteX0" fmla="*/ 11684 w 2410205"/>
              <a:gd name="connsiteY0" fmla="*/ 3610991 h 3604005"/>
              <a:gd name="connsiteX1" fmla="*/ 2421255 w 2410205"/>
              <a:gd name="connsiteY1" fmla="*/ 21210 h 3604005"/>
            </a:gdLst>
            <a:ahLst/>
            <a:cxnLst>
              <a:cxn ang="0">
                <a:pos x="connsiteX0" y="connsiteY0"/>
              </a:cxn>
              <a:cxn ang="0">
                <a:pos x="connsiteX1" y="connsiteY1"/>
              </a:cxn>
            </a:cxnLst>
            <a:rect l="l" t="t" r="r" b="b"/>
            <a:pathLst>
              <a:path w="2410205" h="3604005">
                <a:moveTo>
                  <a:pt x="11684" y="3610991"/>
                </a:moveTo>
                <a:lnTo>
                  <a:pt x="2421255" y="21210"/>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9" name="Freeform 65">
            <a:extLst>
              <a:ext uri="{FF2B5EF4-FFF2-40B4-BE49-F238E27FC236}">
                <a16:creationId xmlns:a16="http://schemas.microsoft.com/office/drawing/2014/main" id="{AB3D8935-8061-4535-8ED4-113A46F6E5AA}"/>
              </a:ext>
            </a:extLst>
          </p:cNvPr>
          <p:cNvSpPr/>
          <p:nvPr/>
        </p:nvSpPr>
        <p:spPr>
          <a:xfrm>
            <a:off x="3230023" y="1804655"/>
            <a:ext cx="2675477" cy="1799177"/>
          </a:xfrm>
          <a:custGeom>
            <a:avLst/>
            <a:gdLst>
              <a:gd name="connsiteX0" fmla="*/ 15494 w 7134606"/>
              <a:gd name="connsiteY0" fmla="*/ 4806950 h 4797805"/>
              <a:gd name="connsiteX1" fmla="*/ 7141719 w 7134606"/>
              <a:gd name="connsiteY1" fmla="*/ 4806950 h 4797805"/>
              <a:gd name="connsiteX2" fmla="*/ 7141719 w 7134606"/>
              <a:gd name="connsiteY2" fmla="*/ 17018 h 4797805"/>
              <a:gd name="connsiteX3" fmla="*/ 15494 w 7134606"/>
              <a:gd name="connsiteY3" fmla="*/ 17018 h 4797805"/>
              <a:gd name="connsiteX4" fmla="*/ 15494 w 7134606"/>
              <a:gd name="connsiteY4" fmla="*/ 4806950 h 4797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4606" h="4797805">
                <a:moveTo>
                  <a:pt x="15494" y="4806950"/>
                </a:moveTo>
                <a:lnTo>
                  <a:pt x="7141719" y="4806950"/>
                </a:lnTo>
                <a:lnTo>
                  <a:pt x="7141719" y="17018"/>
                </a:lnTo>
                <a:lnTo>
                  <a:pt x="15494" y="17018"/>
                </a:lnTo>
                <a:lnTo>
                  <a:pt x="15494" y="4806950"/>
                </a:lnTo>
                <a:close/>
              </a:path>
            </a:pathLst>
          </a:custGeom>
          <a:solidFill>
            <a:srgbClr val="CBEAF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40" name="Freeform 66">
            <a:extLst>
              <a:ext uri="{FF2B5EF4-FFF2-40B4-BE49-F238E27FC236}">
                <a16:creationId xmlns:a16="http://schemas.microsoft.com/office/drawing/2014/main" id="{0909417E-CFA4-4024-8644-9DFE7D94D6D2}"/>
              </a:ext>
            </a:extLst>
          </p:cNvPr>
          <p:cNvSpPr/>
          <p:nvPr/>
        </p:nvSpPr>
        <p:spPr>
          <a:xfrm>
            <a:off x="4182523" y="1399843"/>
            <a:ext cx="770477" cy="13239"/>
          </a:xfrm>
          <a:custGeom>
            <a:avLst/>
            <a:gdLst>
              <a:gd name="connsiteX0" fmla="*/ 13843 w 2054605"/>
              <a:gd name="connsiteY0" fmla="*/ 19939 h 35305"/>
              <a:gd name="connsiteX1" fmla="*/ 1037971 w 2054605"/>
              <a:gd name="connsiteY1" fmla="*/ 19939 h 35305"/>
              <a:gd name="connsiteX2" fmla="*/ 2062098 w 2054605"/>
              <a:gd name="connsiteY2" fmla="*/ 19939 h 35305"/>
              <a:gd name="connsiteX3" fmla="*/ 2062098 w 2054605"/>
              <a:gd name="connsiteY3" fmla="*/ 41275 h 35305"/>
              <a:gd name="connsiteX4" fmla="*/ 1037971 w 2054605"/>
              <a:gd name="connsiteY4" fmla="*/ 41275 h 35305"/>
              <a:gd name="connsiteX5" fmla="*/ 13843 w 2054605"/>
              <a:gd name="connsiteY5" fmla="*/ 41275 h 35305"/>
              <a:gd name="connsiteX6" fmla="*/ 13843 w 2054605"/>
              <a:gd name="connsiteY6" fmla="*/ 19939 h 3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4605" h="35305">
                <a:moveTo>
                  <a:pt x="13843" y="19939"/>
                </a:moveTo>
                <a:lnTo>
                  <a:pt x="1037971" y="19939"/>
                </a:lnTo>
                <a:lnTo>
                  <a:pt x="2062098" y="19939"/>
                </a:lnTo>
                <a:lnTo>
                  <a:pt x="2062098" y="41275"/>
                </a:lnTo>
                <a:lnTo>
                  <a:pt x="1037971" y="41275"/>
                </a:lnTo>
                <a:lnTo>
                  <a:pt x="13843" y="41275"/>
                </a:lnTo>
                <a:lnTo>
                  <a:pt x="13843" y="19939"/>
                </a:lnTo>
                <a:close/>
              </a:path>
            </a:pathLst>
          </a:custGeom>
          <a:solidFill>
            <a:srgbClr val="161616">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42" name="TextBox 68">
            <a:extLst>
              <a:ext uri="{FF2B5EF4-FFF2-40B4-BE49-F238E27FC236}">
                <a16:creationId xmlns:a16="http://schemas.microsoft.com/office/drawing/2014/main" id="{12F82EF3-771E-445C-9131-FDE3C05AF553}"/>
              </a:ext>
            </a:extLst>
          </p:cNvPr>
          <p:cNvSpPr txBox="1"/>
          <p:nvPr/>
        </p:nvSpPr>
        <p:spPr>
          <a:xfrm>
            <a:off x="3270361" y="1255231"/>
            <a:ext cx="2529173" cy="1295611"/>
          </a:xfrm>
          <a:prstGeom prst="rect">
            <a:avLst/>
          </a:prstGeom>
          <a:noFill/>
        </p:spPr>
        <p:txBody>
          <a:bodyPr wrap="square" lIns="0" tIns="0" rIns="0" bIns="0" rtlCol="0">
            <a:spAutoFit/>
          </a:bodyPr>
          <a:lstStyle/>
          <a:p>
            <a:pPr indent="917686">
              <a:lnSpc>
                <a:spcPct val="109583"/>
              </a:lnSpc>
            </a:pPr>
            <a:r>
              <a:rPr lang="zh-CN" altLang="en-US" sz="1050" spc="-2" dirty="0">
                <a:solidFill>
                  <a:srgbClr val="161616"/>
                </a:solidFill>
                <a:latin typeface="微软雅黑"/>
                <a:ea typeface="微软雅黑"/>
              </a:rPr>
              <a:t>12fa</a:t>
            </a:r>
            <a:r>
              <a:rPr lang="zh-CN" altLang="en-US" sz="1050" dirty="0">
                <a:solidFill>
                  <a:srgbClr val="161616"/>
                </a:solidFill>
                <a:latin typeface="微软雅黑"/>
                <a:ea typeface="微软雅黑"/>
              </a:rPr>
              <a:t>ctor.net</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566"/>
              </a:lnSpc>
            </a:pPr>
            <a:endParaRPr lang="en-US" sz="506" dirty="0"/>
          </a:p>
          <a:p>
            <a:pPr marL="238410" indent="-238410" hangingPunct="0">
              <a:lnSpc>
                <a:spcPct val="95416"/>
              </a:lnSpc>
            </a:pPr>
            <a:r>
              <a:rPr lang="en-US" altLang="zh-CN" sz="1125" dirty="0">
                <a:solidFill>
                  <a:srgbClr val="DE2849"/>
                </a:solidFill>
                <a:latin typeface="Wingdings"/>
                <a:ea typeface="Wingdings"/>
              </a:rPr>
              <a:t></a:t>
            </a:r>
            <a:r>
              <a:rPr lang="en-US" altLang="zh-CN" sz="1125" spc="-69" dirty="0">
                <a:solidFill>
                  <a:srgbClr val="DE2849"/>
                </a:solidFill>
                <a:latin typeface="Wingdings"/>
                <a:cs typeface="Wingdings"/>
              </a:rPr>
              <a:t> </a:t>
            </a:r>
            <a:r>
              <a:rPr lang="zh-CN" altLang="en-US" sz="900" spc="-2" dirty="0">
                <a:solidFill>
                  <a:srgbClr val="000000"/>
                </a:solidFill>
                <a:latin typeface="微软雅黑"/>
                <a:ea typeface="微软雅黑"/>
              </a:rPr>
              <a:t>使用标准化流程自动配置，从而使新的开发者花费</a:t>
            </a:r>
            <a:r>
              <a:rPr lang="zh-CN" altLang="en-US" sz="900" dirty="0">
                <a:solidFill>
                  <a:srgbClr val="000000"/>
                </a:solidFill>
                <a:latin typeface="微软雅黑"/>
                <a:ea typeface="微软雅黑"/>
              </a:rPr>
              <a:t>最少的学习成本加入这个项目。</a:t>
            </a:r>
          </a:p>
          <a:p>
            <a:pPr>
              <a:lnSpc>
                <a:spcPts val="291"/>
              </a:lnSpc>
            </a:pPr>
            <a:endParaRPr lang="en-US" sz="506" dirty="0"/>
          </a:p>
          <a:p>
            <a:pPr marL="238410" indent="-238410" hangingPunct="0">
              <a:lnSpc>
                <a:spcPct val="95416"/>
              </a:lnSpc>
            </a:pPr>
            <a:r>
              <a:rPr lang="en-US" altLang="zh-CN" sz="1125" dirty="0">
                <a:solidFill>
                  <a:srgbClr val="DE2849"/>
                </a:solidFill>
                <a:latin typeface="Wingdings"/>
                <a:ea typeface="Wingdings"/>
              </a:rPr>
              <a:t></a:t>
            </a:r>
            <a:r>
              <a:rPr lang="en-US" altLang="zh-CN" sz="1125" spc="-69" dirty="0">
                <a:solidFill>
                  <a:srgbClr val="DE2849"/>
                </a:solidFill>
                <a:latin typeface="Wingdings"/>
                <a:cs typeface="Wingdings"/>
              </a:rPr>
              <a:t> </a:t>
            </a:r>
            <a:r>
              <a:rPr lang="zh-CN" altLang="en-US" sz="900" spc="-2" dirty="0">
                <a:solidFill>
                  <a:srgbClr val="000000"/>
                </a:solidFill>
                <a:latin typeface="微软雅黑"/>
                <a:ea typeface="微软雅黑"/>
              </a:rPr>
              <a:t>和操作系统之间尽可能的划清界限，在各个系统中</a:t>
            </a:r>
            <a:r>
              <a:rPr lang="zh-CN" altLang="en-US" sz="900" dirty="0">
                <a:solidFill>
                  <a:srgbClr val="000000"/>
                </a:solidFill>
                <a:latin typeface="微软雅黑"/>
                <a:ea typeface="微软雅黑"/>
              </a:rPr>
              <a:t>提供最大的可移植性。</a:t>
            </a:r>
          </a:p>
        </p:txBody>
      </p:sp>
      <p:sp>
        <p:nvSpPr>
          <p:cNvPr id="43" name="TextBox 69">
            <a:extLst>
              <a:ext uri="{FF2B5EF4-FFF2-40B4-BE49-F238E27FC236}">
                <a16:creationId xmlns:a16="http://schemas.microsoft.com/office/drawing/2014/main" id="{D8D82BF2-28C0-4E5C-B9A0-2DFBF3F244C5}"/>
              </a:ext>
            </a:extLst>
          </p:cNvPr>
          <p:cNvSpPr txBox="1"/>
          <p:nvPr/>
        </p:nvSpPr>
        <p:spPr>
          <a:xfrm>
            <a:off x="6945773" y="1291426"/>
            <a:ext cx="1490663" cy="1009122"/>
          </a:xfrm>
          <a:prstGeom prst="rect">
            <a:avLst/>
          </a:prstGeom>
          <a:noFill/>
        </p:spPr>
        <p:txBody>
          <a:bodyPr wrap="square" lIns="0" tIns="0" rIns="0" bIns="0" rtlCol="0">
            <a:spAutoFit/>
          </a:bodyPr>
          <a:lstStyle/>
          <a:p>
            <a:pPr indent="402907">
              <a:lnSpc>
                <a:spcPct val="109583"/>
              </a:lnSpc>
            </a:pPr>
            <a:r>
              <a:rPr lang="zh-CN" altLang="en-US" sz="900" b="1" dirty="0">
                <a:solidFill>
                  <a:srgbClr val="000000"/>
                </a:solidFill>
                <a:latin typeface="微软雅黑"/>
                <a:ea typeface="微软雅黑"/>
              </a:rPr>
              <a:t>XII.</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管理进程</a:t>
            </a:r>
          </a:p>
          <a:p>
            <a:pPr>
              <a:lnSpc>
                <a:spcPct val="109583"/>
              </a:lnSpc>
              <a:spcBef>
                <a:spcPts val="120"/>
              </a:spcBef>
            </a:pPr>
            <a:r>
              <a:rPr lang="zh-CN" altLang="en-US" sz="900" spc="-2" dirty="0">
                <a:solidFill>
                  <a:srgbClr val="000000"/>
                </a:solidFill>
                <a:latin typeface="微软雅黑"/>
                <a:ea typeface="微软雅黑"/>
              </a:rPr>
              <a:t>管理</a:t>
            </a:r>
            <a:r>
              <a:rPr lang="zh-CN" altLang="en-US" sz="900" dirty="0">
                <a:solidFill>
                  <a:srgbClr val="000000"/>
                </a:solidFill>
                <a:latin typeface="微软雅黑"/>
                <a:ea typeface="微软雅黑"/>
              </a:rPr>
              <a:t>任务作为一次性进程运行</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638"/>
              </a:lnSpc>
            </a:pPr>
            <a:endParaRPr lang="en-US" sz="506" dirty="0"/>
          </a:p>
          <a:p>
            <a:pPr indent="536638">
              <a:lnSpc>
                <a:spcPct val="109583"/>
              </a:lnSpc>
            </a:pPr>
            <a:r>
              <a:rPr lang="zh-CN" altLang="en-US" sz="900" b="1" dirty="0">
                <a:solidFill>
                  <a:srgbClr val="000000"/>
                </a:solidFill>
                <a:latin typeface="微软雅黑"/>
                <a:ea typeface="微软雅黑"/>
              </a:rPr>
              <a:t>XI.</a:t>
            </a:r>
            <a:r>
              <a:rPr lang="zh-CN" altLang="en-US" sz="900" b="1" spc="-4" dirty="0">
                <a:solidFill>
                  <a:srgbClr val="000000"/>
                </a:solidFill>
                <a:latin typeface="微软雅黑"/>
                <a:cs typeface="微软雅黑"/>
              </a:rPr>
              <a:t> </a:t>
            </a:r>
            <a:r>
              <a:rPr lang="zh-CN" altLang="en-US" sz="900" b="1" spc="-2" dirty="0">
                <a:solidFill>
                  <a:srgbClr val="000000"/>
                </a:solidFill>
                <a:latin typeface="微软雅黑"/>
                <a:ea typeface="微软雅黑"/>
              </a:rPr>
              <a:t>日志</a:t>
            </a:r>
          </a:p>
          <a:p>
            <a:pPr indent="285750">
              <a:lnSpc>
                <a:spcPct val="109583"/>
              </a:lnSpc>
              <a:spcBef>
                <a:spcPts val="120"/>
              </a:spcBef>
            </a:pPr>
            <a:r>
              <a:rPr lang="zh-CN" altLang="en-US" sz="900" spc="-2" dirty="0">
                <a:solidFill>
                  <a:srgbClr val="000000"/>
                </a:solidFill>
                <a:latin typeface="微软雅黑"/>
                <a:ea typeface="微软雅黑"/>
              </a:rPr>
              <a:t>把日</a:t>
            </a:r>
            <a:r>
              <a:rPr lang="zh-CN" altLang="en-US" sz="900" dirty="0">
                <a:solidFill>
                  <a:srgbClr val="000000"/>
                </a:solidFill>
                <a:latin typeface="微软雅黑"/>
                <a:ea typeface="微软雅黑"/>
              </a:rPr>
              <a:t>志当作事件流</a:t>
            </a:r>
          </a:p>
        </p:txBody>
      </p:sp>
      <p:sp>
        <p:nvSpPr>
          <p:cNvPr id="44" name="TextBox 70">
            <a:extLst>
              <a:ext uri="{FF2B5EF4-FFF2-40B4-BE49-F238E27FC236}">
                <a16:creationId xmlns:a16="http://schemas.microsoft.com/office/drawing/2014/main" id="{BE7503F1-D416-450F-8C8F-D7F282A015EA}"/>
              </a:ext>
            </a:extLst>
          </p:cNvPr>
          <p:cNvSpPr txBox="1"/>
          <p:nvPr/>
        </p:nvSpPr>
        <p:spPr>
          <a:xfrm>
            <a:off x="826865" y="2657311"/>
            <a:ext cx="1262063" cy="1009122"/>
          </a:xfrm>
          <a:prstGeom prst="rect">
            <a:avLst/>
          </a:prstGeom>
          <a:noFill/>
        </p:spPr>
        <p:txBody>
          <a:bodyPr wrap="square" lIns="0" tIns="0" rIns="0" bIns="0" rtlCol="0">
            <a:spAutoFit/>
          </a:bodyPr>
          <a:lstStyle/>
          <a:p>
            <a:pPr indent="424053">
              <a:lnSpc>
                <a:spcPct val="109583"/>
              </a:lnSpc>
            </a:pPr>
            <a:r>
              <a:rPr lang="zh-CN" altLang="en-US" sz="900" b="1" dirty="0">
                <a:solidFill>
                  <a:srgbClr val="000000"/>
                </a:solidFill>
                <a:latin typeface="微软雅黑"/>
                <a:ea typeface="微软雅黑"/>
              </a:rPr>
              <a:t>III.</a:t>
            </a:r>
            <a:r>
              <a:rPr lang="zh-CN" altLang="en-US" sz="900" b="1" spc="-6" dirty="0">
                <a:solidFill>
                  <a:srgbClr val="000000"/>
                </a:solidFill>
                <a:latin typeface="微软雅黑"/>
                <a:cs typeface="微软雅黑"/>
              </a:rPr>
              <a:t> </a:t>
            </a:r>
            <a:r>
              <a:rPr lang="zh-CN" altLang="en-US" sz="900" b="1" spc="-2" dirty="0">
                <a:solidFill>
                  <a:srgbClr val="000000"/>
                </a:solidFill>
                <a:latin typeface="微软雅黑"/>
                <a:ea typeface="微软雅黑"/>
              </a:rPr>
              <a:t>配置</a:t>
            </a:r>
          </a:p>
          <a:p>
            <a:pPr indent="171450">
              <a:lnSpc>
                <a:spcPct val="109583"/>
              </a:lnSpc>
              <a:spcBef>
                <a:spcPts val="120"/>
              </a:spcBef>
            </a:pPr>
            <a:r>
              <a:rPr lang="zh-CN" altLang="en-US" sz="900" spc="-2" dirty="0">
                <a:solidFill>
                  <a:srgbClr val="000000"/>
                </a:solidFill>
                <a:latin typeface="微软雅黑"/>
                <a:ea typeface="微软雅黑"/>
              </a:rPr>
              <a:t>在环</a:t>
            </a:r>
            <a:r>
              <a:rPr lang="zh-CN" altLang="en-US" sz="900" dirty="0">
                <a:solidFill>
                  <a:srgbClr val="000000"/>
                </a:solidFill>
                <a:latin typeface="微软雅黑"/>
                <a:ea typeface="微软雅黑"/>
              </a:rPr>
              <a:t>境中存储配置</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638"/>
              </a:lnSpc>
            </a:pPr>
            <a:endParaRPr lang="en-US" sz="506" dirty="0"/>
          </a:p>
          <a:p>
            <a:pPr indent="306896">
              <a:lnSpc>
                <a:spcPct val="109583"/>
              </a:lnSpc>
            </a:pPr>
            <a:r>
              <a:rPr lang="zh-CN" altLang="en-US" sz="900" b="1" dirty="0">
                <a:solidFill>
                  <a:srgbClr val="000000"/>
                </a:solidFill>
                <a:latin typeface="微软雅黑"/>
                <a:ea typeface="微软雅黑"/>
              </a:rPr>
              <a:t>IV.</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后端服务</a:t>
            </a:r>
          </a:p>
          <a:p>
            <a:pPr>
              <a:lnSpc>
                <a:spcPct val="109583"/>
              </a:lnSpc>
              <a:spcBef>
                <a:spcPts val="120"/>
              </a:spcBef>
            </a:pPr>
            <a:r>
              <a:rPr lang="zh-CN" altLang="en-US" sz="900" spc="-2" dirty="0">
                <a:solidFill>
                  <a:srgbClr val="000000"/>
                </a:solidFill>
                <a:latin typeface="微软雅黑"/>
                <a:ea typeface="微软雅黑"/>
              </a:rPr>
              <a:t>把后</a:t>
            </a:r>
            <a:r>
              <a:rPr lang="zh-CN" altLang="en-US" sz="900" dirty="0">
                <a:solidFill>
                  <a:srgbClr val="000000"/>
                </a:solidFill>
                <a:latin typeface="微软雅黑"/>
                <a:ea typeface="微软雅黑"/>
              </a:rPr>
              <a:t>端服务当作附加资源</a:t>
            </a:r>
          </a:p>
        </p:txBody>
      </p:sp>
      <p:sp>
        <p:nvSpPr>
          <p:cNvPr id="45" name="TextBox 71">
            <a:extLst>
              <a:ext uri="{FF2B5EF4-FFF2-40B4-BE49-F238E27FC236}">
                <a16:creationId xmlns:a16="http://schemas.microsoft.com/office/drawing/2014/main" id="{443CA350-1114-44F3-83B0-53B75625DBA9}"/>
              </a:ext>
            </a:extLst>
          </p:cNvPr>
          <p:cNvSpPr txBox="1"/>
          <p:nvPr/>
        </p:nvSpPr>
        <p:spPr>
          <a:xfrm>
            <a:off x="3270361" y="2547130"/>
            <a:ext cx="111430" cy="852798"/>
          </a:xfrm>
          <a:prstGeom prst="rect">
            <a:avLst/>
          </a:prstGeom>
          <a:noFill/>
        </p:spPr>
        <p:txBody>
          <a:bodyPr wrap="square" lIns="0" tIns="0" rIns="0" bIns="0" rtlCol="0">
            <a:spAutoFit/>
          </a:bodyPr>
          <a:lstStyle/>
          <a:p>
            <a:r>
              <a:rPr lang="en-US" altLang="zh-CN" sz="1125" spc="-4" dirty="0">
                <a:solidFill>
                  <a:srgbClr val="DE2849"/>
                </a:solidFill>
                <a:latin typeface="Wingdings"/>
                <a:ea typeface="Wingdings"/>
              </a:rPr>
              <a:t></a:t>
            </a:r>
          </a:p>
          <a:p>
            <a:pPr>
              <a:lnSpc>
                <a:spcPts val="375"/>
              </a:lnSpc>
            </a:pPr>
            <a:endParaRPr lang="en-US" sz="506" dirty="0"/>
          </a:p>
          <a:p>
            <a:pPr>
              <a:lnSpc>
                <a:spcPts val="375"/>
              </a:lnSpc>
            </a:pPr>
            <a:endParaRPr lang="en-US" sz="506" dirty="0"/>
          </a:p>
          <a:p>
            <a:pPr>
              <a:lnSpc>
                <a:spcPts val="510"/>
              </a:lnSpc>
            </a:pPr>
            <a:endParaRPr lang="en-US" sz="506" dirty="0"/>
          </a:p>
          <a:p>
            <a:r>
              <a:rPr lang="en-US" altLang="zh-CN" sz="1125" spc="-4" dirty="0">
                <a:solidFill>
                  <a:srgbClr val="DE2849"/>
                </a:solidFill>
                <a:latin typeface="Wingdings"/>
                <a:ea typeface="Wingdings"/>
              </a:rPr>
              <a:t></a:t>
            </a:r>
          </a:p>
          <a:p>
            <a:pPr>
              <a:lnSpc>
                <a:spcPts val="375"/>
              </a:lnSpc>
            </a:pPr>
            <a:endParaRPr lang="en-US" sz="506" dirty="0"/>
          </a:p>
          <a:p>
            <a:pPr>
              <a:lnSpc>
                <a:spcPts val="375"/>
              </a:lnSpc>
            </a:pPr>
            <a:endParaRPr lang="en-US" sz="506" dirty="0"/>
          </a:p>
          <a:p>
            <a:pPr>
              <a:lnSpc>
                <a:spcPts val="510"/>
              </a:lnSpc>
            </a:pPr>
            <a:endParaRPr lang="en-US" sz="506" dirty="0"/>
          </a:p>
          <a:p>
            <a:r>
              <a:rPr lang="en-US" altLang="zh-CN" sz="1125" spc="-4" dirty="0">
                <a:solidFill>
                  <a:srgbClr val="DE2849"/>
                </a:solidFill>
                <a:latin typeface="Wingdings"/>
                <a:ea typeface="Wingdings"/>
              </a:rPr>
              <a:t></a:t>
            </a:r>
          </a:p>
        </p:txBody>
      </p:sp>
      <p:sp>
        <p:nvSpPr>
          <p:cNvPr id="46" name="TextBox 72">
            <a:extLst>
              <a:ext uri="{FF2B5EF4-FFF2-40B4-BE49-F238E27FC236}">
                <a16:creationId xmlns:a16="http://schemas.microsoft.com/office/drawing/2014/main" id="{7CB0BA0A-22FE-4F80-A5B8-88A5523481CF}"/>
              </a:ext>
            </a:extLst>
          </p:cNvPr>
          <p:cNvSpPr txBox="1"/>
          <p:nvPr/>
        </p:nvSpPr>
        <p:spPr>
          <a:xfrm>
            <a:off x="3508772" y="2567909"/>
            <a:ext cx="2290763" cy="933589"/>
          </a:xfrm>
          <a:prstGeom prst="rect">
            <a:avLst/>
          </a:prstGeom>
          <a:noFill/>
        </p:spPr>
        <p:txBody>
          <a:bodyPr wrap="square" lIns="0" tIns="0" rIns="0" bIns="0" rtlCol="0">
            <a:spAutoFit/>
          </a:bodyPr>
          <a:lstStyle/>
          <a:p>
            <a:r>
              <a:rPr lang="zh-CN" altLang="en-US" sz="900" spc="-2" dirty="0">
                <a:solidFill>
                  <a:srgbClr val="000000"/>
                </a:solidFill>
                <a:latin typeface="微软雅黑"/>
                <a:ea typeface="微软雅黑"/>
              </a:rPr>
              <a:t>适合</a:t>
            </a:r>
            <a:r>
              <a:rPr lang="zh-CN" altLang="en-US" sz="900" dirty="0">
                <a:solidFill>
                  <a:srgbClr val="000000"/>
                </a:solidFill>
                <a:latin typeface="微软雅黑"/>
                <a:ea typeface="微软雅黑"/>
              </a:rPr>
              <a:t>部署在现代的云计算平台，从而在服务器</a:t>
            </a:r>
          </a:p>
          <a:p>
            <a:r>
              <a:rPr lang="zh-CN" altLang="en-US" sz="900" spc="-2" dirty="0">
                <a:solidFill>
                  <a:srgbClr val="000000"/>
                </a:solidFill>
                <a:latin typeface="微软雅黑"/>
                <a:ea typeface="微软雅黑"/>
              </a:rPr>
              <a:t>和系</a:t>
            </a:r>
            <a:r>
              <a:rPr lang="zh-CN" altLang="en-US" sz="900" dirty="0">
                <a:solidFill>
                  <a:srgbClr val="000000"/>
                </a:solidFill>
                <a:latin typeface="微软雅黑"/>
                <a:ea typeface="微软雅黑"/>
              </a:rPr>
              <a:t>统管理方面节省资源。</a:t>
            </a:r>
          </a:p>
          <a:p>
            <a:pPr>
              <a:lnSpc>
                <a:spcPts val="424"/>
              </a:lnSpc>
            </a:pPr>
            <a:endParaRPr lang="en-US" sz="506" dirty="0"/>
          </a:p>
          <a:p>
            <a:r>
              <a:rPr lang="zh-CN" altLang="en-US" sz="900" spc="-2" dirty="0">
                <a:solidFill>
                  <a:srgbClr val="000000"/>
                </a:solidFill>
                <a:latin typeface="微软雅黑"/>
                <a:ea typeface="微软雅黑"/>
              </a:rPr>
              <a:t>将开</a:t>
            </a:r>
            <a:r>
              <a:rPr lang="zh-CN" altLang="en-US" sz="900" dirty="0">
                <a:solidFill>
                  <a:srgbClr val="000000"/>
                </a:solidFill>
                <a:latin typeface="微软雅黑"/>
                <a:ea typeface="微软雅黑"/>
              </a:rPr>
              <a:t>发环境和生产环境的差异降至最低，并使</a:t>
            </a:r>
          </a:p>
          <a:p>
            <a:r>
              <a:rPr lang="zh-CN" altLang="en-US" sz="900" spc="-2" dirty="0">
                <a:solidFill>
                  <a:srgbClr val="000000"/>
                </a:solidFill>
                <a:latin typeface="微软雅黑"/>
                <a:ea typeface="微软雅黑"/>
              </a:rPr>
              <a:t>用持</a:t>
            </a:r>
            <a:r>
              <a:rPr lang="zh-CN" altLang="en-US" sz="900" dirty="0">
                <a:solidFill>
                  <a:srgbClr val="000000"/>
                </a:solidFill>
                <a:latin typeface="微软雅黑"/>
                <a:ea typeface="微软雅黑"/>
              </a:rPr>
              <a:t>续交付实施敏捷开发。</a:t>
            </a:r>
          </a:p>
          <a:p>
            <a:pPr>
              <a:lnSpc>
                <a:spcPts val="422"/>
              </a:lnSpc>
            </a:pPr>
            <a:endParaRPr lang="en-US" sz="506" dirty="0"/>
          </a:p>
          <a:p>
            <a:r>
              <a:rPr lang="zh-CN" altLang="en-US" sz="900" spc="-2" dirty="0">
                <a:solidFill>
                  <a:srgbClr val="000000"/>
                </a:solidFill>
                <a:latin typeface="微软雅黑"/>
                <a:ea typeface="微软雅黑"/>
              </a:rPr>
              <a:t>可以</a:t>
            </a:r>
            <a:r>
              <a:rPr lang="zh-CN" altLang="en-US" sz="900" dirty="0">
                <a:solidFill>
                  <a:srgbClr val="000000"/>
                </a:solidFill>
                <a:latin typeface="微软雅黑"/>
                <a:ea typeface="微软雅黑"/>
              </a:rPr>
              <a:t>在工具、架构和开发流程不发生明显变化</a:t>
            </a:r>
          </a:p>
          <a:p>
            <a:r>
              <a:rPr lang="zh-CN" altLang="en-US" sz="900" spc="-2" dirty="0">
                <a:solidFill>
                  <a:srgbClr val="000000"/>
                </a:solidFill>
                <a:latin typeface="微软雅黑"/>
                <a:ea typeface="微软雅黑"/>
              </a:rPr>
              <a:t>的前</a:t>
            </a:r>
            <a:r>
              <a:rPr lang="zh-CN" altLang="en-US" sz="900" dirty="0">
                <a:solidFill>
                  <a:srgbClr val="000000"/>
                </a:solidFill>
                <a:latin typeface="微软雅黑"/>
                <a:ea typeface="微软雅黑"/>
              </a:rPr>
              <a:t>提下实现扩展。</a:t>
            </a:r>
          </a:p>
        </p:txBody>
      </p:sp>
      <p:sp>
        <p:nvSpPr>
          <p:cNvPr id="47" name="TextBox 73">
            <a:extLst>
              <a:ext uri="{FF2B5EF4-FFF2-40B4-BE49-F238E27FC236}">
                <a16:creationId xmlns:a16="http://schemas.microsoft.com/office/drawing/2014/main" id="{91996E31-9E0B-4DDD-9758-4242A3175E45}"/>
              </a:ext>
            </a:extLst>
          </p:cNvPr>
          <p:cNvSpPr txBox="1"/>
          <p:nvPr/>
        </p:nvSpPr>
        <p:spPr>
          <a:xfrm>
            <a:off x="6888623" y="2657312"/>
            <a:ext cx="1604963" cy="1093120"/>
          </a:xfrm>
          <a:prstGeom prst="rect">
            <a:avLst/>
          </a:prstGeom>
          <a:noFill/>
        </p:spPr>
        <p:txBody>
          <a:bodyPr wrap="square" lIns="0" tIns="0" rIns="0" bIns="0" rtlCol="0">
            <a:spAutoFit/>
          </a:bodyPr>
          <a:lstStyle/>
          <a:p>
            <a:pPr indent="498347">
              <a:lnSpc>
                <a:spcPct val="109583"/>
              </a:lnSpc>
            </a:pPr>
            <a:r>
              <a:rPr lang="zh-CN" altLang="en-US" sz="900" b="1" dirty="0">
                <a:solidFill>
                  <a:srgbClr val="000000"/>
                </a:solidFill>
                <a:latin typeface="微软雅黑"/>
                <a:ea typeface="微软雅黑"/>
              </a:rPr>
              <a:t>X.</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环境等价</a:t>
            </a:r>
          </a:p>
          <a:p>
            <a:pPr>
              <a:lnSpc>
                <a:spcPct val="109583"/>
              </a:lnSpc>
              <a:spcBef>
                <a:spcPts val="120"/>
              </a:spcBef>
            </a:pPr>
            <a:r>
              <a:rPr lang="zh-CN" altLang="en-US" sz="900" spc="-2" dirty="0">
                <a:solidFill>
                  <a:srgbClr val="000000"/>
                </a:solidFill>
                <a:latin typeface="微软雅黑"/>
                <a:ea typeface="微软雅黑"/>
              </a:rPr>
              <a:t>尽可</a:t>
            </a:r>
            <a:r>
              <a:rPr lang="zh-CN" altLang="en-US" sz="900" dirty="0">
                <a:solidFill>
                  <a:srgbClr val="000000"/>
                </a:solidFill>
                <a:latin typeface="微软雅黑"/>
                <a:ea typeface="微软雅黑"/>
              </a:rPr>
              <a:t>能保持开发和线上环境相同</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472"/>
              </a:lnSpc>
            </a:pPr>
            <a:endParaRPr lang="en-US" sz="506" dirty="0"/>
          </a:p>
          <a:p>
            <a:pPr indent="536638">
              <a:lnSpc>
                <a:spcPct val="109583"/>
              </a:lnSpc>
            </a:pPr>
            <a:r>
              <a:rPr lang="zh-CN" altLang="en-US" sz="900" b="1" dirty="0">
                <a:solidFill>
                  <a:srgbClr val="000000"/>
                </a:solidFill>
                <a:latin typeface="微软雅黑"/>
                <a:ea typeface="微软雅黑"/>
              </a:rPr>
              <a:t>IX.</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易处理</a:t>
            </a:r>
          </a:p>
          <a:p>
            <a:pPr>
              <a:lnSpc>
                <a:spcPts val="174"/>
              </a:lnSpc>
            </a:pPr>
            <a:endParaRPr lang="en-US" sz="506" dirty="0"/>
          </a:p>
          <a:p>
            <a:r>
              <a:rPr lang="zh-CN" altLang="en-US" sz="900" spc="-2" dirty="0">
                <a:solidFill>
                  <a:srgbClr val="000000"/>
                </a:solidFill>
                <a:latin typeface="微软雅黑"/>
                <a:ea typeface="微软雅黑"/>
              </a:rPr>
              <a:t>快速</a:t>
            </a:r>
            <a:r>
              <a:rPr lang="zh-CN" altLang="en-US" sz="900" dirty="0">
                <a:solidFill>
                  <a:srgbClr val="000000"/>
                </a:solidFill>
                <a:latin typeface="微软雅黑"/>
                <a:ea typeface="微软雅黑"/>
              </a:rPr>
              <a:t>启动和优雅终止可最大化健</a:t>
            </a:r>
          </a:p>
          <a:p>
            <a:pPr indent="685800"/>
            <a:r>
              <a:rPr lang="zh-CN" altLang="en-US" sz="900" spc="-2" dirty="0">
                <a:solidFill>
                  <a:srgbClr val="000000"/>
                </a:solidFill>
                <a:latin typeface="微软雅黑"/>
                <a:ea typeface="微软雅黑"/>
              </a:rPr>
              <a:t>壮性</a:t>
            </a:r>
          </a:p>
        </p:txBody>
      </p:sp>
      <p:sp>
        <p:nvSpPr>
          <p:cNvPr id="48" name="TextBox 74">
            <a:extLst>
              <a:ext uri="{FF2B5EF4-FFF2-40B4-BE49-F238E27FC236}">
                <a16:creationId xmlns:a16="http://schemas.microsoft.com/office/drawing/2014/main" id="{0B9838FF-7B12-4CC7-BEFB-955A271284A8}"/>
              </a:ext>
            </a:extLst>
          </p:cNvPr>
          <p:cNvSpPr txBox="1"/>
          <p:nvPr/>
        </p:nvSpPr>
        <p:spPr>
          <a:xfrm>
            <a:off x="924591" y="4023197"/>
            <a:ext cx="1067181" cy="306879"/>
          </a:xfrm>
          <a:prstGeom prst="rect">
            <a:avLst/>
          </a:prstGeom>
          <a:noFill/>
        </p:spPr>
        <p:txBody>
          <a:bodyPr wrap="square" lIns="0" tIns="0" rIns="0" bIns="0" rtlCol="0">
            <a:spAutoFit/>
          </a:bodyPr>
          <a:lstStyle/>
          <a:p>
            <a:pPr>
              <a:lnSpc>
                <a:spcPct val="109583"/>
              </a:lnSpc>
            </a:pPr>
            <a:r>
              <a:rPr lang="zh-CN" altLang="en-US" sz="900" b="1" dirty="0">
                <a:solidFill>
                  <a:srgbClr val="000000"/>
                </a:solidFill>
                <a:latin typeface="微软雅黑"/>
                <a:ea typeface="微软雅黑"/>
              </a:rPr>
              <a:t>V.</a:t>
            </a:r>
            <a:r>
              <a:rPr lang="zh-CN" altLang="en-US" sz="900" b="1" spc="-8" dirty="0">
                <a:solidFill>
                  <a:srgbClr val="000000"/>
                </a:solidFill>
                <a:latin typeface="微软雅黑"/>
                <a:cs typeface="微软雅黑"/>
              </a:rPr>
              <a:t> </a:t>
            </a:r>
            <a:r>
              <a:rPr lang="zh-CN" altLang="en-US" sz="900" b="1" dirty="0">
                <a:solidFill>
                  <a:srgbClr val="000000"/>
                </a:solidFill>
                <a:latin typeface="微软雅黑"/>
                <a:ea typeface="微软雅黑"/>
              </a:rPr>
              <a:t>构建、发布、运行</a:t>
            </a:r>
          </a:p>
          <a:p>
            <a:pPr indent="16573">
              <a:lnSpc>
                <a:spcPct val="109583"/>
              </a:lnSpc>
              <a:spcBef>
                <a:spcPts val="120"/>
              </a:spcBef>
            </a:pPr>
            <a:r>
              <a:rPr lang="zh-CN" altLang="en-US" sz="900" spc="-2" dirty="0">
                <a:solidFill>
                  <a:srgbClr val="000000"/>
                </a:solidFill>
                <a:latin typeface="微软雅黑"/>
                <a:ea typeface="微软雅黑"/>
              </a:rPr>
              <a:t>严格</a:t>
            </a:r>
            <a:r>
              <a:rPr lang="zh-CN" altLang="en-US" sz="900" dirty="0">
                <a:solidFill>
                  <a:srgbClr val="000000"/>
                </a:solidFill>
                <a:latin typeface="微软雅黑"/>
                <a:ea typeface="微软雅黑"/>
              </a:rPr>
              <a:t>分离构建和运行</a:t>
            </a:r>
          </a:p>
        </p:txBody>
      </p:sp>
      <p:sp>
        <p:nvSpPr>
          <p:cNvPr id="49" name="TextBox 75">
            <a:extLst>
              <a:ext uri="{FF2B5EF4-FFF2-40B4-BE49-F238E27FC236}">
                <a16:creationId xmlns:a16="http://schemas.microsoft.com/office/drawing/2014/main" id="{EB8D6375-5FFD-45BF-9B08-03BE1A4398F0}"/>
              </a:ext>
            </a:extLst>
          </p:cNvPr>
          <p:cNvSpPr txBox="1"/>
          <p:nvPr/>
        </p:nvSpPr>
        <p:spPr>
          <a:xfrm>
            <a:off x="2733151" y="3954616"/>
            <a:ext cx="1604963" cy="454996"/>
          </a:xfrm>
          <a:prstGeom prst="rect">
            <a:avLst/>
          </a:prstGeom>
          <a:noFill/>
        </p:spPr>
        <p:txBody>
          <a:bodyPr wrap="square" lIns="0" tIns="0" rIns="0" bIns="0" rtlCol="0">
            <a:spAutoFit/>
          </a:bodyPr>
          <a:lstStyle/>
          <a:p>
            <a:pPr indent="592646">
              <a:lnSpc>
                <a:spcPct val="109583"/>
              </a:lnSpc>
            </a:pPr>
            <a:r>
              <a:rPr lang="zh-CN" altLang="en-US" sz="900" b="1" dirty="0">
                <a:solidFill>
                  <a:srgbClr val="000000"/>
                </a:solidFill>
                <a:latin typeface="微软雅黑"/>
                <a:ea typeface="微软雅黑"/>
              </a:rPr>
              <a:t>VI.</a:t>
            </a:r>
            <a:r>
              <a:rPr lang="zh-CN" altLang="en-US" sz="900" b="1" spc="-4" dirty="0">
                <a:solidFill>
                  <a:srgbClr val="000000"/>
                </a:solidFill>
                <a:latin typeface="微软雅黑"/>
                <a:cs typeface="微软雅黑"/>
              </a:rPr>
              <a:t> </a:t>
            </a:r>
            <a:r>
              <a:rPr lang="zh-CN" altLang="en-US" sz="900" b="1" spc="-2" dirty="0">
                <a:solidFill>
                  <a:srgbClr val="000000"/>
                </a:solidFill>
                <a:latin typeface="微软雅黑"/>
                <a:ea typeface="微软雅黑"/>
              </a:rPr>
              <a:t>进程</a:t>
            </a:r>
          </a:p>
          <a:p>
            <a:pPr>
              <a:lnSpc>
                <a:spcPts val="174"/>
              </a:lnSpc>
            </a:pPr>
            <a:endParaRPr lang="en-US" sz="506" dirty="0"/>
          </a:p>
          <a:p>
            <a:r>
              <a:rPr lang="zh-CN" altLang="en-US" sz="900" spc="-2" dirty="0">
                <a:solidFill>
                  <a:srgbClr val="000000"/>
                </a:solidFill>
                <a:latin typeface="微软雅黑"/>
                <a:ea typeface="微软雅黑"/>
              </a:rPr>
              <a:t>以一</a:t>
            </a:r>
            <a:r>
              <a:rPr lang="zh-CN" altLang="en-US" sz="900" dirty="0">
                <a:solidFill>
                  <a:srgbClr val="000000"/>
                </a:solidFill>
                <a:latin typeface="微软雅黑"/>
                <a:ea typeface="微软雅黑"/>
              </a:rPr>
              <a:t>个或多个无状态进程运行应</a:t>
            </a:r>
          </a:p>
          <a:p>
            <a:pPr indent="742950"/>
            <a:r>
              <a:rPr lang="zh-CN" altLang="en-US" sz="900" spc="-4" dirty="0">
                <a:solidFill>
                  <a:srgbClr val="000000"/>
                </a:solidFill>
                <a:latin typeface="微软雅黑"/>
                <a:ea typeface="微软雅黑"/>
              </a:rPr>
              <a:t>用</a:t>
            </a:r>
          </a:p>
        </p:txBody>
      </p:sp>
      <p:sp>
        <p:nvSpPr>
          <p:cNvPr id="50" name="TextBox 76">
            <a:extLst>
              <a:ext uri="{FF2B5EF4-FFF2-40B4-BE49-F238E27FC236}">
                <a16:creationId xmlns:a16="http://schemas.microsoft.com/office/drawing/2014/main" id="{B911666C-898C-406B-9C98-D9C2543B9D9C}"/>
              </a:ext>
            </a:extLst>
          </p:cNvPr>
          <p:cNvSpPr txBox="1"/>
          <p:nvPr/>
        </p:nvSpPr>
        <p:spPr>
          <a:xfrm>
            <a:off x="5039487" y="4023197"/>
            <a:ext cx="1147763" cy="306879"/>
          </a:xfrm>
          <a:prstGeom prst="rect">
            <a:avLst/>
          </a:prstGeom>
          <a:noFill/>
        </p:spPr>
        <p:txBody>
          <a:bodyPr wrap="square" lIns="0" tIns="0" rIns="0" bIns="0" rtlCol="0">
            <a:spAutoFit/>
          </a:bodyPr>
          <a:lstStyle/>
          <a:p>
            <a:pPr indent="230886">
              <a:lnSpc>
                <a:spcPct val="109583"/>
              </a:lnSpc>
            </a:pPr>
            <a:r>
              <a:rPr lang="zh-CN" altLang="en-US" sz="900" b="1" dirty="0">
                <a:solidFill>
                  <a:srgbClr val="000000"/>
                </a:solidFill>
                <a:latin typeface="微软雅黑"/>
                <a:ea typeface="微软雅黑"/>
              </a:rPr>
              <a:t>VII.</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端口绑定</a:t>
            </a:r>
          </a:p>
          <a:p>
            <a:pPr>
              <a:lnSpc>
                <a:spcPct val="109583"/>
              </a:lnSpc>
              <a:spcBef>
                <a:spcPts val="120"/>
              </a:spcBef>
            </a:pPr>
            <a:r>
              <a:rPr lang="zh-CN" altLang="en-US" sz="900" spc="-2" dirty="0">
                <a:solidFill>
                  <a:srgbClr val="000000"/>
                </a:solidFill>
                <a:latin typeface="微软雅黑"/>
                <a:ea typeface="微软雅黑"/>
              </a:rPr>
              <a:t>通过</a:t>
            </a:r>
            <a:r>
              <a:rPr lang="zh-CN" altLang="en-US" sz="900" dirty="0">
                <a:solidFill>
                  <a:srgbClr val="000000"/>
                </a:solidFill>
                <a:latin typeface="微软雅黑"/>
                <a:ea typeface="微软雅黑"/>
              </a:rPr>
              <a:t>端口绑定提供服务</a:t>
            </a:r>
          </a:p>
        </p:txBody>
      </p:sp>
      <p:sp>
        <p:nvSpPr>
          <p:cNvPr id="51" name="TextBox 77">
            <a:extLst>
              <a:ext uri="{FF2B5EF4-FFF2-40B4-BE49-F238E27FC236}">
                <a16:creationId xmlns:a16="http://schemas.microsoft.com/office/drawing/2014/main" id="{56A0FA17-4F77-4FE4-81A8-D8AEB30C39F1}"/>
              </a:ext>
            </a:extLst>
          </p:cNvPr>
          <p:cNvSpPr txBox="1"/>
          <p:nvPr/>
        </p:nvSpPr>
        <p:spPr>
          <a:xfrm>
            <a:off x="7117223" y="4023197"/>
            <a:ext cx="1147763" cy="306879"/>
          </a:xfrm>
          <a:prstGeom prst="rect">
            <a:avLst/>
          </a:prstGeom>
          <a:noFill/>
        </p:spPr>
        <p:txBody>
          <a:bodyPr wrap="square" lIns="0" tIns="0" rIns="0" bIns="0" rtlCol="0">
            <a:spAutoFit/>
          </a:bodyPr>
          <a:lstStyle/>
          <a:p>
            <a:pPr indent="326326">
              <a:lnSpc>
                <a:spcPct val="109583"/>
              </a:lnSpc>
            </a:pPr>
            <a:r>
              <a:rPr lang="zh-CN" altLang="en-US" sz="900" b="1" dirty="0">
                <a:solidFill>
                  <a:srgbClr val="000000"/>
                </a:solidFill>
                <a:latin typeface="微软雅黑"/>
                <a:ea typeface="微软雅黑"/>
              </a:rPr>
              <a:t>VIII.</a:t>
            </a:r>
            <a:r>
              <a:rPr lang="zh-CN" altLang="en-US" sz="900" b="1" spc="-9" dirty="0">
                <a:solidFill>
                  <a:srgbClr val="000000"/>
                </a:solidFill>
                <a:latin typeface="微软雅黑"/>
                <a:cs typeface="微软雅黑"/>
              </a:rPr>
              <a:t> </a:t>
            </a:r>
            <a:r>
              <a:rPr lang="zh-CN" altLang="en-US" sz="900" b="1" spc="-2" dirty="0">
                <a:solidFill>
                  <a:srgbClr val="000000"/>
                </a:solidFill>
                <a:latin typeface="微软雅黑"/>
                <a:ea typeface="微软雅黑"/>
              </a:rPr>
              <a:t>并发</a:t>
            </a:r>
          </a:p>
          <a:p>
            <a:pPr>
              <a:lnSpc>
                <a:spcPct val="109583"/>
              </a:lnSpc>
              <a:spcBef>
                <a:spcPts val="120"/>
              </a:spcBef>
            </a:pPr>
            <a:r>
              <a:rPr lang="zh-CN" altLang="en-US" sz="900" spc="-2" dirty="0">
                <a:solidFill>
                  <a:srgbClr val="000000"/>
                </a:solidFill>
                <a:latin typeface="微软雅黑"/>
                <a:ea typeface="微软雅黑"/>
              </a:rPr>
              <a:t>通过</a:t>
            </a:r>
            <a:r>
              <a:rPr lang="zh-CN" altLang="en-US" sz="900" dirty="0">
                <a:solidFill>
                  <a:srgbClr val="000000"/>
                </a:solidFill>
                <a:latin typeface="微软雅黑"/>
                <a:ea typeface="微软雅黑"/>
              </a:rPr>
              <a:t>进程模型进行扩展</a:t>
            </a:r>
          </a:p>
        </p:txBody>
      </p:sp>
    </p:spTree>
    <p:extLst>
      <p:ext uri="{BB962C8B-B14F-4D97-AF65-F5344CB8AC3E}">
        <p14:creationId xmlns:p14="http://schemas.microsoft.com/office/powerpoint/2010/main" val="943675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1521" y="1068000"/>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3" name="object 3"/>
          <p:cNvSpPr/>
          <p:nvPr/>
        </p:nvSpPr>
        <p:spPr>
          <a:xfrm>
            <a:off x="3351521" y="1068000"/>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4" name="object 4"/>
          <p:cNvSpPr/>
          <p:nvPr/>
        </p:nvSpPr>
        <p:spPr>
          <a:xfrm>
            <a:off x="2964096" y="932628"/>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5" name="object 5"/>
          <p:cNvSpPr/>
          <p:nvPr/>
        </p:nvSpPr>
        <p:spPr>
          <a:xfrm>
            <a:off x="2964096" y="932628"/>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6" name="object 6"/>
          <p:cNvSpPr/>
          <p:nvPr/>
        </p:nvSpPr>
        <p:spPr>
          <a:xfrm>
            <a:off x="3847146" y="1772476"/>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7" name="object 7"/>
          <p:cNvSpPr/>
          <p:nvPr/>
        </p:nvSpPr>
        <p:spPr>
          <a:xfrm>
            <a:off x="3296222" y="1564243"/>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8" name="object 8"/>
          <p:cNvSpPr/>
          <p:nvPr/>
        </p:nvSpPr>
        <p:spPr>
          <a:xfrm>
            <a:off x="4165248" y="932776"/>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9" name="object 9"/>
          <p:cNvSpPr/>
          <p:nvPr/>
        </p:nvSpPr>
        <p:spPr>
          <a:xfrm>
            <a:off x="4966945" y="932776"/>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0" name="object 10"/>
          <p:cNvSpPr/>
          <p:nvPr/>
        </p:nvSpPr>
        <p:spPr>
          <a:xfrm>
            <a:off x="5394670" y="1564243"/>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1" name="object 11"/>
          <p:cNvSpPr/>
          <p:nvPr/>
        </p:nvSpPr>
        <p:spPr>
          <a:xfrm>
            <a:off x="5558046" y="2586074"/>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2" name="object 12"/>
          <p:cNvSpPr/>
          <p:nvPr/>
        </p:nvSpPr>
        <p:spPr>
          <a:xfrm>
            <a:off x="5394670" y="3088906"/>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3" name="object 13"/>
          <p:cNvSpPr/>
          <p:nvPr/>
        </p:nvSpPr>
        <p:spPr>
          <a:xfrm>
            <a:off x="4966945" y="3399673"/>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3399673"/>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15" name="object 15"/>
          <p:cNvSpPr/>
          <p:nvPr/>
        </p:nvSpPr>
        <p:spPr>
          <a:xfrm>
            <a:off x="3296222" y="3088906"/>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16" name="object 16"/>
          <p:cNvSpPr/>
          <p:nvPr/>
        </p:nvSpPr>
        <p:spPr>
          <a:xfrm>
            <a:off x="2964246" y="2586074"/>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17" name="object 17"/>
          <p:cNvSpPr txBox="1"/>
          <p:nvPr/>
        </p:nvSpPr>
        <p:spPr>
          <a:xfrm>
            <a:off x="3204737" y="2123869"/>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18" name="object 18"/>
          <p:cNvSpPr txBox="1"/>
          <p:nvPr/>
        </p:nvSpPr>
        <p:spPr>
          <a:xfrm>
            <a:off x="3720080" y="1496170"/>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19" name="object 19"/>
          <p:cNvSpPr txBox="1"/>
          <p:nvPr/>
        </p:nvSpPr>
        <p:spPr>
          <a:xfrm>
            <a:off x="4587576" y="1151919"/>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0" name="object 20"/>
          <p:cNvSpPr txBox="1"/>
          <p:nvPr/>
        </p:nvSpPr>
        <p:spPr>
          <a:xfrm>
            <a:off x="5179103" y="1540145"/>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1" name="object 21"/>
          <p:cNvSpPr txBox="1"/>
          <p:nvPr/>
        </p:nvSpPr>
        <p:spPr>
          <a:xfrm>
            <a:off x="5627229" y="2094994"/>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2" name="object 22"/>
          <p:cNvSpPr txBox="1"/>
          <p:nvPr/>
        </p:nvSpPr>
        <p:spPr>
          <a:xfrm>
            <a:off x="5103018" y="3495370"/>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23" name="object 23"/>
          <p:cNvSpPr txBox="1"/>
          <p:nvPr/>
        </p:nvSpPr>
        <p:spPr>
          <a:xfrm>
            <a:off x="4473909" y="3801520"/>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24" name="object 24"/>
          <p:cNvSpPr txBox="1"/>
          <p:nvPr/>
        </p:nvSpPr>
        <p:spPr>
          <a:xfrm>
            <a:off x="3525847" y="3457270"/>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25" name="object 25"/>
          <p:cNvSpPr txBox="1"/>
          <p:nvPr/>
        </p:nvSpPr>
        <p:spPr>
          <a:xfrm>
            <a:off x="3274785" y="2419212"/>
            <a:ext cx="2917825" cy="625475"/>
          </a:xfrm>
          <a:prstGeom prst="rect">
            <a:avLst/>
          </a:prstGeom>
        </p:spPr>
        <p:txBody>
          <a:bodyPr vert="horz" wrap="square" lIns="0" tIns="12700" rIns="0" bIns="0" rtlCol="0">
            <a:spAutoFit/>
          </a:bodyPr>
          <a:lstStyle/>
          <a:p>
            <a:pPr marR="62865" algn="ctr">
              <a:lnSpc>
                <a:spcPct val="100000"/>
              </a:lnSpc>
              <a:spcBef>
                <a:spcPts val="100"/>
              </a:spcBef>
            </a:pPr>
            <a:r>
              <a:rPr sz="1400" b="1" dirty="0">
                <a:latin typeface="Arial"/>
                <a:cs typeface="Arial"/>
              </a:rPr>
              <a:t>MyService</a:t>
            </a:r>
            <a:endParaRPr sz="1400" dirty="0">
              <a:latin typeface="Arial"/>
              <a:cs typeface="Arial"/>
            </a:endParaRPr>
          </a:p>
          <a:p>
            <a:pPr marR="5080" algn="r">
              <a:lnSpc>
                <a:spcPts val="1145"/>
              </a:lnSpc>
              <a:spcBef>
                <a:spcPts val="755"/>
              </a:spcBef>
            </a:pPr>
            <a:r>
              <a:rPr sz="1000" spc="-5" dirty="0">
                <a:latin typeface="Arial"/>
                <a:cs typeface="Arial"/>
              </a:rPr>
              <a:t>Elasticity</a:t>
            </a:r>
            <a:endParaRPr sz="1000" dirty="0">
              <a:latin typeface="Arial"/>
              <a:cs typeface="Arial"/>
            </a:endParaRPr>
          </a:p>
          <a:p>
            <a:pPr marL="12700">
              <a:lnSpc>
                <a:spcPts val="1145"/>
              </a:lnSpc>
            </a:pPr>
            <a:r>
              <a:rPr sz="1000" spc="-5" dirty="0">
                <a:latin typeface="Arial"/>
                <a:cs typeface="Arial"/>
              </a:rPr>
              <a:t>Logging</a:t>
            </a:r>
            <a:endParaRPr sz="1000" dirty="0">
              <a:latin typeface="Arial"/>
              <a:cs typeface="Arial"/>
            </a:endParaRPr>
          </a:p>
        </p:txBody>
      </p:sp>
      <p:sp>
        <p:nvSpPr>
          <p:cNvPr id="26" name="object 26"/>
          <p:cNvSpPr/>
          <p:nvPr/>
        </p:nvSpPr>
        <p:spPr>
          <a:xfrm>
            <a:off x="4517148" y="2723797"/>
            <a:ext cx="430700" cy="430700"/>
          </a:xfrm>
          <a:prstGeom prst="rect">
            <a:avLst/>
          </a:prstGeom>
          <a:blipFill>
            <a:blip r:embed="rId3" cstate="print"/>
            <a:stretch>
              <a:fillRect/>
            </a:stretch>
          </a:blipFill>
        </p:spPr>
        <p:txBody>
          <a:bodyPr wrap="square" lIns="0" tIns="0" rIns="0" bIns="0" rtlCol="0"/>
          <a:lstStyle/>
          <a:p>
            <a:endParaRPr/>
          </a:p>
        </p:txBody>
      </p:sp>
      <p:sp>
        <p:nvSpPr>
          <p:cNvPr id="27" name="object 27"/>
          <p:cNvSpPr/>
          <p:nvPr/>
        </p:nvSpPr>
        <p:spPr>
          <a:xfrm>
            <a:off x="4529848" y="2774597"/>
            <a:ext cx="329099" cy="329099"/>
          </a:xfrm>
          <a:prstGeom prst="rect">
            <a:avLst/>
          </a:prstGeom>
          <a:blipFill>
            <a:blip r:embed="rId4" cstate="print"/>
            <a:stretch>
              <a:fillRect/>
            </a:stretch>
          </a:blipFill>
        </p:spPr>
        <p:txBody>
          <a:bodyPr wrap="square" lIns="0" tIns="0" rIns="0" bIns="0" rtlCol="0"/>
          <a:lstStyle/>
          <a:p>
            <a:endParaRPr/>
          </a:p>
        </p:txBody>
      </p:sp>
      <p:sp>
        <p:nvSpPr>
          <p:cNvPr id="28" name="object 28"/>
          <p:cNvSpPr txBox="1">
            <a:spLocks noGrp="1"/>
          </p:cNvSpPr>
          <p:nvPr>
            <p:ph type="title" idx="4294967295"/>
          </p:nvPr>
        </p:nvSpPr>
        <p:spPr>
          <a:xfrm>
            <a:off x="0" y="209550"/>
            <a:ext cx="6904038" cy="482600"/>
          </a:xfrm>
          <a:prstGeom prst="rect">
            <a:avLst/>
          </a:prstGeom>
        </p:spPr>
        <p:txBody>
          <a:bodyPr vert="horz" wrap="square" lIns="0" tIns="12700" rIns="0" bIns="0" rtlCol="0">
            <a:spAutoFit/>
          </a:bodyPr>
          <a:lstStyle/>
          <a:p>
            <a:pPr marL="12700">
              <a:lnSpc>
                <a:spcPct val="100000"/>
              </a:lnSpc>
              <a:spcBef>
                <a:spcPts val="100"/>
              </a:spcBef>
            </a:pPr>
            <a:r>
              <a:rPr sz="2800" spc="35" dirty="0">
                <a:solidFill>
                  <a:schemeClr val="accent2"/>
                </a:solidFill>
              </a:rPr>
              <a:t>Microservices'ilities</a:t>
            </a:r>
            <a:r>
              <a:rPr sz="3000" spc="-130" dirty="0">
                <a:solidFill>
                  <a:schemeClr val="accent2"/>
                </a:solidFill>
              </a:rPr>
              <a:t> </a:t>
            </a:r>
            <a:r>
              <a:rPr sz="3000" spc="180" dirty="0">
                <a:solidFill>
                  <a:schemeClr val="accent2"/>
                </a:solidFill>
              </a:rPr>
              <a:t>+</a:t>
            </a:r>
            <a:r>
              <a:rPr sz="3000" spc="-130" dirty="0">
                <a:solidFill>
                  <a:schemeClr val="accent2"/>
                </a:solidFill>
              </a:rPr>
              <a:t> </a:t>
            </a:r>
            <a:r>
              <a:rPr sz="3000" spc="85" dirty="0">
                <a:solidFill>
                  <a:schemeClr val="accent2"/>
                </a:solidFill>
              </a:rPr>
              <a:t>Netflix</a:t>
            </a:r>
            <a:r>
              <a:rPr sz="3000" spc="-130" dirty="0">
                <a:solidFill>
                  <a:schemeClr val="accent2"/>
                </a:solidFill>
              </a:rPr>
              <a:t> </a:t>
            </a:r>
            <a:r>
              <a:rPr sz="3000" spc="-185" dirty="0">
                <a:solidFill>
                  <a:schemeClr val="accent2"/>
                </a:solidFill>
              </a:rPr>
              <a:t>OSS</a:t>
            </a:r>
            <a:r>
              <a:rPr sz="3000" spc="-125" dirty="0">
                <a:solidFill>
                  <a:schemeClr val="accent2"/>
                </a:solidFill>
              </a:rPr>
              <a:t> </a:t>
            </a:r>
            <a:r>
              <a:rPr sz="3000" spc="180" dirty="0">
                <a:solidFill>
                  <a:schemeClr val="accent2"/>
                </a:solidFill>
              </a:rPr>
              <a:t>==</a:t>
            </a:r>
            <a:r>
              <a:rPr sz="3000" spc="-130" dirty="0">
                <a:solidFill>
                  <a:schemeClr val="accent2"/>
                </a:solidFill>
              </a:rPr>
              <a:t> </a:t>
            </a:r>
            <a:r>
              <a:rPr sz="3000" spc="-155" dirty="0">
                <a:solidFill>
                  <a:schemeClr val="accent2"/>
                </a:solidFill>
              </a:rPr>
              <a:t>1.0</a:t>
            </a:r>
            <a:endParaRPr sz="3000" dirty="0">
              <a:solidFill>
                <a:schemeClr val="accent2"/>
              </a:solidFill>
            </a:endParaRPr>
          </a:p>
        </p:txBody>
      </p:sp>
      <p:sp>
        <p:nvSpPr>
          <p:cNvPr id="29" name="object 29"/>
          <p:cNvSpPr/>
          <p:nvPr/>
        </p:nvSpPr>
        <p:spPr>
          <a:xfrm>
            <a:off x="5627800" y="783550"/>
            <a:ext cx="1426599" cy="1551850"/>
          </a:xfrm>
          <a:prstGeom prst="rect">
            <a:avLst/>
          </a:prstGeom>
          <a:blipFill>
            <a:blip r:embed="rId5" cstate="print"/>
            <a:stretch>
              <a:fillRect/>
            </a:stretch>
          </a:blipFill>
        </p:spPr>
        <p:txBody>
          <a:bodyPr wrap="square" lIns="0" tIns="0" rIns="0" bIns="0" rtlCol="0"/>
          <a:lstStyle/>
          <a:p>
            <a:endParaRPr/>
          </a:p>
        </p:txBody>
      </p:sp>
      <p:sp>
        <p:nvSpPr>
          <p:cNvPr id="30" name="object 30"/>
          <p:cNvSpPr/>
          <p:nvPr/>
        </p:nvSpPr>
        <p:spPr>
          <a:xfrm>
            <a:off x="3065672" y="783562"/>
            <a:ext cx="554424" cy="554424"/>
          </a:xfrm>
          <a:prstGeom prst="rect">
            <a:avLst/>
          </a:prstGeom>
          <a:blipFill>
            <a:blip r:embed="rId6" cstate="print"/>
            <a:stretch>
              <a:fillRect/>
            </a:stretch>
          </a:blipFill>
        </p:spPr>
        <p:txBody>
          <a:bodyPr wrap="square" lIns="0" tIns="0" rIns="0" bIns="0" rtlCol="0"/>
          <a:lstStyle/>
          <a:p>
            <a:endParaRPr/>
          </a:p>
        </p:txBody>
      </p:sp>
      <p:sp>
        <p:nvSpPr>
          <p:cNvPr id="31" name="object 31"/>
          <p:cNvSpPr/>
          <p:nvPr/>
        </p:nvSpPr>
        <p:spPr>
          <a:xfrm>
            <a:off x="6194714" y="3378371"/>
            <a:ext cx="1147824" cy="602599"/>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4024</TotalTime>
  <Words>2275</Words>
  <Application>Microsoft Office PowerPoint</Application>
  <PresentationFormat>全屏显示(16:9)</PresentationFormat>
  <Paragraphs>501</Paragraphs>
  <Slides>34</Slides>
  <Notes>17</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34</vt:i4>
      </vt:variant>
    </vt:vector>
  </HeadingPairs>
  <TitlesOfParts>
    <vt:vector size="51" baseType="lpstr">
      <vt:lpstr>Helvetica Light</vt:lpstr>
      <vt:lpstr>Microsoft YaHei Light</vt:lpstr>
      <vt:lpstr>PingFang SC</vt:lpstr>
      <vt:lpstr>等线</vt:lpstr>
      <vt:lpstr>宋体</vt:lpstr>
      <vt:lpstr>Microsoft YaHei</vt:lpstr>
      <vt:lpstr>Microsoft YaHei</vt:lpstr>
      <vt:lpstr>Arial</vt:lpstr>
      <vt:lpstr>Calibri</vt:lpstr>
      <vt:lpstr>Calibri Light</vt:lpstr>
      <vt:lpstr>Segoe UI</vt:lpstr>
      <vt:lpstr>Segoe UI Semibold</vt:lpstr>
      <vt:lpstr>Segoe UI Semilight</vt:lpstr>
      <vt:lpstr>Times New Roman</vt:lpstr>
      <vt:lpstr>Verdana</vt:lpstr>
      <vt:lpstr>Wingdings</vt:lpstr>
      <vt:lpstr>Office 主题​​</vt:lpstr>
      <vt:lpstr>PowerPoint 演示文稿</vt:lpstr>
      <vt:lpstr>·云原生和K8s</vt:lpstr>
      <vt:lpstr>PowerPoint 演示文稿</vt:lpstr>
      <vt:lpstr>PowerPoint 演示文稿</vt:lpstr>
      <vt:lpstr>PowerPoint 演示文稿</vt:lpstr>
      <vt:lpstr>PowerPoint 演示文稿</vt:lpstr>
      <vt:lpstr>PowerPoint 演示文稿</vt:lpstr>
      <vt:lpstr>PowerPoint 演示文稿</vt:lpstr>
      <vt:lpstr>Microservices'ilities + Netflix OSS == 1.0</vt:lpstr>
      <vt:lpstr>配置</vt:lpstr>
      <vt:lpstr>服务发现</vt:lpstr>
      <vt:lpstr>动态路由</vt:lpstr>
      <vt:lpstr>容错</vt:lpstr>
      <vt:lpstr>可观察性</vt:lpstr>
      <vt:lpstr>What's Wrong with Netflix OSS?</vt:lpstr>
      <vt:lpstr>PowerPoint 演示文稿</vt:lpstr>
      <vt:lpstr>为什么选用 Kubernetes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TKE 是什么 —— 一站式 PaaS 解决方案</vt:lpstr>
      <vt:lpstr>为什么选用 TKE</vt:lpstr>
      <vt:lpstr>Microservices'ilities + Kubernetes == 2.0</vt:lpstr>
      <vt:lpstr>Microservices'ilities + TKE == 2.0</vt:lpstr>
      <vt:lpstr>Microservices'ilities + Istio == 3.0</vt:lpstr>
      <vt:lpstr>微服务演进</vt:lpstr>
      <vt:lpstr>服务网格架构</vt:lpstr>
      <vt:lpstr>TKE Mesh</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NEXT课程PPT规范</dc:title>
  <dc:creator>T116417</dc:creator>
  <cp:lastModifiedBy>zhang shanyou</cp:lastModifiedBy>
  <cp:revision>304</cp:revision>
  <dcterms:created xsi:type="dcterms:W3CDTF">2018-09-19T08:42:40Z</dcterms:created>
  <dcterms:modified xsi:type="dcterms:W3CDTF">2020-01-06T03:54:03Z</dcterms:modified>
</cp:coreProperties>
</file>